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0A90A"/>
    <a:srgbClr val="F8C95F"/>
    <a:srgbClr val="CC4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9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0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4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7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7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20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0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84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CB283-CFD4-415F-A98F-7B4E55C05E7C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20B7-B02B-480A-9DBA-985017A95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1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BD4BF9-A462-45F1-86EC-5749757097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663" y="286419"/>
            <a:ext cx="645602" cy="844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9603" y="339069"/>
            <a:ext cx="4772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Департамент развития предпринимательства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Департамент культуры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администрации города</a:t>
            </a:r>
          </a:p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Нижнего Новгорода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9265" y="2145610"/>
            <a:ext cx="41312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6600"/>
                </a:solidFill>
              </a:rPr>
              <a:t>Событийный </a:t>
            </a:r>
          </a:p>
          <a:p>
            <a:pPr algn="ctr"/>
            <a:r>
              <a:rPr lang="ru-RU" sz="5400" dirty="0" smtClean="0">
                <a:solidFill>
                  <a:srgbClr val="FF6600"/>
                </a:solidFill>
              </a:rPr>
              <a:t>календарь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8466" y="4517080"/>
            <a:ext cx="326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Нижний Новгород 2022</a:t>
            </a:r>
            <a:endParaRPr lang="ru-RU" sz="2400" dirty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7842909" y="4333875"/>
            <a:ext cx="3241964" cy="1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842909" y="5244812"/>
            <a:ext cx="3241964" cy="10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C:\Users\d.koroleva\Downloads\DJI_0010-Pano.jpg"/>
          <p:cNvPicPr>
            <a:picLocks noChangeAspect="1" noChangeArrowheads="1"/>
          </p:cNvPicPr>
          <p:nvPr/>
        </p:nvPicPr>
        <p:blipFill rotWithShape="1">
          <a:blip r:embed="rId3" cstate="print"/>
          <a:srcRect l="12157" r="41039"/>
          <a:stretch/>
        </p:blipFill>
        <p:spPr bwMode="auto">
          <a:xfrm>
            <a:off x="0" y="0"/>
            <a:ext cx="649605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72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Рисунок 1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7" y="22092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</a:effectLst>
        </p:spPr>
      </p:pic>
      <p:grpSp>
        <p:nvGrpSpPr>
          <p:cNvPr id="5" name="Группа 4"/>
          <p:cNvGrpSpPr/>
          <p:nvPr/>
        </p:nvGrpSpPr>
        <p:grpSpPr>
          <a:xfrm rot="5400000">
            <a:off x="4373131" y="221043"/>
            <a:ext cx="318105" cy="681782"/>
            <a:chOff x="2100105" y="2230734"/>
            <a:chExt cx="813917" cy="1316335"/>
          </a:xfrm>
          <a:solidFill>
            <a:srgbClr val="92D05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 rot="16200000">
            <a:off x="6985115" y="221043"/>
            <a:ext cx="318105" cy="681782"/>
            <a:chOff x="2100105" y="2230734"/>
            <a:chExt cx="813917" cy="1316335"/>
          </a:xfrm>
          <a:solidFill>
            <a:srgbClr val="92D050"/>
          </a:solidFill>
        </p:grpSpPr>
        <p:sp>
          <p:nvSpPr>
            <p:cNvPr id="7" name="Прямоугольник 6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9" name="Прямоугольный треугольник 8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59244" y="45206"/>
            <a:ext cx="1824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Июнь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89" y="4777905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8-28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7970" y="1439578"/>
            <a:ext cx="170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«Ботаника»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709" y="4891263"/>
            <a:ext cx="2412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Цикл детских и молодежных экскурсионных туров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95507" y="1404805"/>
            <a:ext cx="290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«Столица закатов»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7977" y="1831614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10021" y="1954474"/>
            <a:ext cx="274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Старт фестиваля. Далее- каждые выходные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2363" y="2767299"/>
            <a:ext cx="270461" cy="27046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633141" y="2736036"/>
            <a:ext cx="1851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Нижне-Волжская наб.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633141" y="3006497"/>
            <a:ext cx="1802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Сквер им. Свердлова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3141" y="3264852"/>
            <a:ext cx="1843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Александровский сад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3141" y="3535313"/>
            <a:ext cx="1502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Красная Слобода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33141" y="3843090"/>
            <a:ext cx="2003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Нижегородский кремль</a:t>
            </a:r>
            <a:endParaRPr lang="ru-RU" sz="1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227330" y="1304552"/>
            <a:ext cx="28575" cy="4991100"/>
          </a:xfrm>
          <a:prstGeom prst="line">
            <a:avLst/>
          </a:prstGeom>
          <a:ln w="2222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oogle Shape;8892;p57"/>
          <p:cNvGrpSpPr/>
          <p:nvPr/>
        </p:nvGrpSpPr>
        <p:grpSpPr>
          <a:xfrm>
            <a:off x="4686267" y="1466234"/>
            <a:ext cx="497580" cy="403288"/>
            <a:chOff x="5220616" y="2791061"/>
            <a:chExt cx="373185" cy="302466"/>
          </a:xfrm>
        </p:grpSpPr>
        <p:sp>
          <p:nvSpPr>
            <p:cNvPr id="33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34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35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36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37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38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39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0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1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2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3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4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5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6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7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8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49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50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</p:grpSp>
      <p:grpSp>
        <p:nvGrpSpPr>
          <p:cNvPr id="51" name="Google Shape;8892;p57"/>
          <p:cNvGrpSpPr/>
          <p:nvPr/>
        </p:nvGrpSpPr>
        <p:grpSpPr>
          <a:xfrm>
            <a:off x="267043" y="1471778"/>
            <a:ext cx="497580" cy="403288"/>
            <a:chOff x="5220616" y="2791061"/>
            <a:chExt cx="373185" cy="302466"/>
          </a:xfrm>
        </p:grpSpPr>
        <p:sp>
          <p:nvSpPr>
            <p:cNvPr id="52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0" name="Google Shape;8892;p57"/>
          <p:cNvGrpSpPr/>
          <p:nvPr/>
        </p:nvGrpSpPr>
        <p:grpSpPr>
          <a:xfrm>
            <a:off x="266932" y="4297086"/>
            <a:ext cx="497580" cy="403288"/>
            <a:chOff x="5220616" y="2791061"/>
            <a:chExt cx="373185" cy="302466"/>
          </a:xfrm>
        </p:grpSpPr>
        <p:sp>
          <p:nvSpPr>
            <p:cNvPr id="71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72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73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74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75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76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77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78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79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0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1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2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3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4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5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6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7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88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86514" y="4297643"/>
            <a:ext cx="331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«Посмотри на Нижний»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5266" y="1900837"/>
            <a:ext cx="861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4-5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11335" y="1919808"/>
            <a:ext cx="2747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Ежегодный экологический фестиваль. Открытие туристических эко-маршруто</a:t>
            </a:r>
            <a:r>
              <a:rPr lang="ru-RU" dirty="0"/>
              <a:t>в</a:t>
            </a: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345" y="3179043"/>
            <a:ext cx="270461" cy="270461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297145" y="3207704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Парк «Швейцария»</a:t>
            </a:r>
            <a:endParaRPr lang="ru-RU" sz="1400" dirty="0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360" y="5175462"/>
            <a:ext cx="2121149" cy="1428786"/>
          </a:xfrm>
          <a:prstGeom prst="rect">
            <a:avLst/>
          </a:prstGeom>
        </p:spPr>
      </p:pic>
      <p:sp>
        <p:nvSpPr>
          <p:cNvPr id="96" name="Прямоугольник 95"/>
          <p:cNvSpPr/>
          <p:nvPr/>
        </p:nvSpPr>
        <p:spPr>
          <a:xfrm>
            <a:off x="9576260" y="3379627"/>
            <a:ext cx="2159249" cy="1678962"/>
          </a:xfrm>
          <a:prstGeom prst="rect">
            <a:avLst/>
          </a:prstGeom>
          <a:solidFill>
            <a:srgbClr val="F8C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" name="Google Shape;11271;p61"/>
          <p:cNvGrpSpPr/>
          <p:nvPr/>
        </p:nvGrpSpPr>
        <p:grpSpPr>
          <a:xfrm>
            <a:off x="10413832" y="3656745"/>
            <a:ext cx="484104" cy="1094731"/>
            <a:chOff x="8161690" y="1509008"/>
            <a:chExt cx="153396" cy="351064"/>
          </a:xfrm>
        </p:grpSpPr>
        <p:sp>
          <p:nvSpPr>
            <p:cNvPr id="118" name="Google Shape;11272;p61"/>
            <p:cNvSpPr/>
            <p:nvPr/>
          </p:nvSpPr>
          <p:spPr>
            <a:xfrm>
              <a:off x="8207871" y="1699838"/>
              <a:ext cx="61384" cy="61765"/>
            </a:xfrm>
            <a:custGeom>
              <a:avLst/>
              <a:gdLst/>
              <a:ahLst/>
              <a:cxnLst/>
              <a:rect l="l" t="t" r="r" b="b"/>
              <a:pathLst>
                <a:path w="1930" h="1942" extrusionOk="0">
                  <a:moveTo>
                    <a:pt x="965" y="334"/>
                  </a:moveTo>
                  <a:cubicBezTo>
                    <a:pt x="1322" y="334"/>
                    <a:pt x="1608" y="620"/>
                    <a:pt x="1608" y="977"/>
                  </a:cubicBezTo>
                  <a:cubicBezTo>
                    <a:pt x="1608" y="1334"/>
                    <a:pt x="1322" y="1620"/>
                    <a:pt x="965" y="1620"/>
                  </a:cubicBezTo>
                  <a:cubicBezTo>
                    <a:pt x="608" y="1620"/>
                    <a:pt x="322" y="1334"/>
                    <a:pt x="322" y="977"/>
                  </a:cubicBezTo>
                  <a:cubicBezTo>
                    <a:pt x="322" y="620"/>
                    <a:pt x="608" y="334"/>
                    <a:pt x="965" y="334"/>
                  </a:cubicBezTo>
                  <a:close/>
                  <a:moveTo>
                    <a:pt x="965" y="1"/>
                  </a:moveTo>
                  <a:cubicBezTo>
                    <a:pt x="429" y="1"/>
                    <a:pt x="1" y="441"/>
                    <a:pt x="1" y="977"/>
                  </a:cubicBezTo>
                  <a:cubicBezTo>
                    <a:pt x="1" y="1513"/>
                    <a:pt x="429" y="1942"/>
                    <a:pt x="965" y="1942"/>
                  </a:cubicBezTo>
                  <a:cubicBezTo>
                    <a:pt x="1501" y="1942"/>
                    <a:pt x="1930" y="1513"/>
                    <a:pt x="1930" y="977"/>
                  </a:cubicBezTo>
                  <a:cubicBezTo>
                    <a:pt x="1930" y="441"/>
                    <a:pt x="1501" y="1"/>
                    <a:pt x="96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11273;p61"/>
            <p:cNvSpPr/>
            <p:nvPr/>
          </p:nvSpPr>
          <p:spPr>
            <a:xfrm>
              <a:off x="8199919" y="1800564"/>
              <a:ext cx="77668" cy="29579"/>
            </a:xfrm>
            <a:custGeom>
              <a:avLst/>
              <a:gdLst/>
              <a:ahLst/>
              <a:cxnLst/>
              <a:rect l="l" t="t" r="r" b="b"/>
              <a:pathLst>
                <a:path w="2442" h="930" extrusionOk="0">
                  <a:moveTo>
                    <a:pt x="2120" y="322"/>
                  </a:moveTo>
                  <a:lnTo>
                    <a:pt x="2120" y="620"/>
                  </a:lnTo>
                  <a:lnTo>
                    <a:pt x="322" y="620"/>
                  </a:lnTo>
                  <a:lnTo>
                    <a:pt x="322" y="322"/>
                  </a:lnTo>
                  <a:close/>
                  <a:moveTo>
                    <a:pt x="239" y="1"/>
                  </a:moveTo>
                  <a:cubicBezTo>
                    <a:pt x="96" y="1"/>
                    <a:pt x="1" y="96"/>
                    <a:pt x="1" y="239"/>
                  </a:cubicBezTo>
                  <a:lnTo>
                    <a:pt x="1" y="691"/>
                  </a:lnTo>
                  <a:cubicBezTo>
                    <a:pt x="1" y="834"/>
                    <a:pt x="96" y="930"/>
                    <a:pt x="239" y="930"/>
                  </a:cubicBezTo>
                  <a:lnTo>
                    <a:pt x="2203" y="930"/>
                  </a:lnTo>
                  <a:cubicBezTo>
                    <a:pt x="2334" y="930"/>
                    <a:pt x="2441" y="834"/>
                    <a:pt x="2441" y="691"/>
                  </a:cubicBezTo>
                  <a:lnTo>
                    <a:pt x="2441" y="239"/>
                  </a:lnTo>
                  <a:cubicBezTo>
                    <a:pt x="2441" y="108"/>
                    <a:pt x="2334" y="1"/>
                    <a:pt x="220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11274;p61"/>
            <p:cNvSpPr/>
            <p:nvPr/>
          </p:nvSpPr>
          <p:spPr>
            <a:xfrm>
              <a:off x="8161690" y="1664598"/>
              <a:ext cx="153396" cy="195474"/>
            </a:xfrm>
            <a:custGeom>
              <a:avLst/>
              <a:gdLst/>
              <a:ahLst/>
              <a:cxnLst/>
              <a:rect l="l" t="t" r="r" b="b"/>
              <a:pathLst>
                <a:path w="4823" h="6146" extrusionOk="0">
                  <a:moveTo>
                    <a:pt x="1264" y="1"/>
                  </a:moveTo>
                  <a:cubicBezTo>
                    <a:pt x="1234" y="1"/>
                    <a:pt x="1204" y="8"/>
                    <a:pt x="1179" y="25"/>
                  </a:cubicBezTo>
                  <a:cubicBezTo>
                    <a:pt x="1167" y="49"/>
                    <a:pt x="1155" y="61"/>
                    <a:pt x="1119" y="61"/>
                  </a:cubicBezTo>
                  <a:cubicBezTo>
                    <a:pt x="762" y="311"/>
                    <a:pt x="572" y="716"/>
                    <a:pt x="572" y="1192"/>
                  </a:cubicBezTo>
                  <a:cubicBezTo>
                    <a:pt x="572" y="1430"/>
                    <a:pt x="619" y="1668"/>
                    <a:pt x="703" y="1871"/>
                  </a:cubicBezTo>
                  <a:cubicBezTo>
                    <a:pt x="822" y="2157"/>
                    <a:pt x="774" y="2490"/>
                    <a:pt x="572" y="2728"/>
                  </a:cubicBezTo>
                  <a:cubicBezTo>
                    <a:pt x="214" y="3145"/>
                    <a:pt x="0" y="3692"/>
                    <a:pt x="0" y="4240"/>
                  </a:cubicBezTo>
                  <a:cubicBezTo>
                    <a:pt x="0" y="4824"/>
                    <a:pt x="226" y="5312"/>
                    <a:pt x="643" y="5633"/>
                  </a:cubicBezTo>
                  <a:cubicBezTo>
                    <a:pt x="1012" y="5931"/>
                    <a:pt x="1536" y="6109"/>
                    <a:pt x="2143" y="6145"/>
                  </a:cubicBezTo>
                  <a:lnTo>
                    <a:pt x="2679" y="6145"/>
                  </a:lnTo>
                  <a:cubicBezTo>
                    <a:pt x="3298" y="6109"/>
                    <a:pt x="3810" y="5931"/>
                    <a:pt x="4191" y="5633"/>
                  </a:cubicBezTo>
                  <a:cubicBezTo>
                    <a:pt x="4608" y="5300"/>
                    <a:pt x="4822" y="4824"/>
                    <a:pt x="4822" y="4240"/>
                  </a:cubicBezTo>
                  <a:cubicBezTo>
                    <a:pt x="4810" y="3681"/>
                    <a:pt x="4620" y="3145"/>
                    <a:pt x="4251" y="2728"/>
                  </a:cubicBezTo>
                  <a:cubicBezTo>
                    <a:pt x="4036" y="2478"/>
                    <a:pt x="4001" y="2157"/>
                    <a:pt x="4120" y="1871"/>
                  </a:cubicBezTo>
                  <a:cubicBezTo>
                    <a:pt x="4203" y="1657"/>
                    <a:pt x="4251" y="1430"/>
                    <a:pt x="4251" y="1192"/>
                  </a:cubicBezTo>
                  <a:cubicBezTo>
                    <a:pt x="4251" y="716"/>
                    <a:pt x="4060" y="323"/>
                    <a:pt x="3703" y="61"/>
                  </a:cubicBezTo>
                  <a:cubicBezTo>
                    <a:pt x="3679" y="37"/>
                    <a:pt x="3667" y="25"/>
                    <a:pt x="3655" y="25"/>
                  </a:cubicBezTo>
                  <a:cubicBezTo>
                    <a:pt x="3630" y="8"/>
                    <a:pt x="3600" y="1"/>
                    <a:pt x="3570" y="1"/>
                  </a:cubicBezTo>
                  <a:cubicBezTo>
                    <a:pt x="3516" y="1"/>
                    <a:pt x="3460" y="27"/>
                    <a:pt x="3429" y="73"/>
                  </a:cubicBezTo>
                  <a:cubicBezTo>
                    <a:pt x="3382" y="144"/>
                    <a:pt x="3405" y="252"/>
                    <a:pt x="3477" y="299"/>
                  </a:cubicBezTo>
                  <a:cubicBezTo>
                    <a:pt x="3489" y="311"/>
                    <a:pt x="3501" y="311"/>
                    <a:pt x="3524" y="323"/>
                  </a:cubicBezTo>
                  <a:cubicBezTo>
                    <a:pt x="3798" y="514"/>
                    <a:pt x="3941" y="811"/>
                    <a:pt x="3941" y="1192"/>
                  </a:cubicBezTo>
                  <a:cubicBezTo>
                    <a:pt x="3941" y="1383"/>
                    <a:pt x="3894" y="1573"/>
                    <a:pt x="3822" y="1752"/>
                  </a:cubicBezTo>
                  <a:cubicBezTo>
                    <a:pt x="3655" y="2157"/>
                    <a:pt x="3727" y="2597"/>
                    <a:pt x="4013" y="2930"/>
                  </a:cubicBezTo>
                  <a:cubicBezTo>
                    <a:pt x="4322" y="3288"/>
                    <a:pt x="4489" y="3764"/>
                    <a:pt x="4489" y="4240"/>
                  </a:cubicBezTo>
                  <a:cubicBezTo>
                    <a:pt x="4489" y="4728"/>
                    <a:pt x="4310" y="5121"/>
                    <a:pt x="3977" y="5407"/>
                  </a:cubicBezTo>
                  <a:cubicBezTo>
                    <a:pt x="3667" y="5657"/>
                    <a:pt x="3203" y="5824"/>
                    <a:pt x="2667" y="5836"/>
                  </a:cubicBezTo>
                  <a:lnTo>
                    <a:pt x="2167" y="5836"/>
                  </a:lnTo>
                  <a:cubicBezTo>
                    <a:pt x="1631" y="5800"/>
                    <a:pt x="1167" y="5657"/>
                    <a:pt x="857" y="5407"/>
                  </a:cubicBezTo>
                  <a:cubicBezTo>
                    <a:pt x="512" y="5121"/>
                    <a:pt x="345" y="4728"/>
                    <a:pt x="345" y="4240"/>
                  </a:cubicBezTo>
                  <a:cubicBezTo>
                    <a:pt x="345" y="3764"/>
                    <a:pt x="524" y="3300"/>
                    <a:pt x="822" y="2930"/>
                  </a:cubicBezTo>
                  <a:cubicBezTo>
                    <a:pt x="1107" y="2597"/>
                    <a:pt x="1179" y="2157"/>
                    <a:pt x="1012" y="1752"/>
                  </a:cubicBezTo>
                  <a:cubicBezTo>
                    <a:pt x="941" y="1573"/>
                    <a:pt x="905" y="1383"/>
                    <a:pt x="905" y="1192"/>
                  </a:cubicBezTo>
                  <a:cubicBezTo>
                    <a:pt x="905" y="811"/>
                    <a:pt x="1036" y="514"/>
                    <a:pt x="1310" y="323"/>
                  </a:cubicBezTo>
                  <a:cubicBezTo>
                    <a:pt x="1334" y="311"/>
                    <a:pt x="1346" y="311"/>
                    <a:pt x="1357" y="299"/>
                  </a:cubicBezTo>
                  <a:cubicBezTo>
                    <a:pt x="1429" y="252"/>
                    <a:pt x="1453" y="144"/>
                    <a:pt x="1405" y="73"/>
                  </a:cubicBezTo>
                  <a:cubicBezTo>
                    <a:pt x="1374" y="27"/>
                    <a:pt x="1319" y="1"/>
                    <a:pt x="1264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11275;p61"/>
            <p:cNvSpPr/>
            <p:nvPr/>
          </p:nvSpPr>
          <p:spPr>
            <a:xfrm>
              <a:off x="8201828" y="1509008"/>
              <a:ext cx="73851" cy="181034"/>
            </a:xfrm>
            <a:custGeom>
              <a:avLst/>
              <a:gdLst/>
              <a:ahLst/>
              <a:cxnLst/>
              <a:rect l="l" t="t" r="r" b="b"/>
              <a:pathLst>
                <a:path w="2322" h="5692" extrusionOk="0">
                  <a:moveTo>
                    <a:pt x="1608" y="322"/>
                  </a:moveTo>
                  <a:lnTo>
                    <a:pt x="1500" y="1488"/>
                  </a:lnTo>
                  <a:lnTo>
                    <a:pt x="798" y="1488"/>
                  </a:lnTo>
                  <a:lnTo>
                    <a:pt x="691" y="322"/>
                  </a:lnTo>
                  <a:close/>
                  <a:moveTo>
                    <a:pt x="1286" y="1810"/>
                  </a:moveTo>
                  <a:lnTo>
                    <a:pt x="1429" y="5394"/>
                  </a:lnTo>
                  <a:lnTo>
                    <a:pt x="857" y="5394"/>
                  </a:lnTo>
                  <a:lnTo>
                    <a:pt x="988" y="1810"/>
                  </a:lnTo>
                  <a:close/>
                  <a:moveTo>
                    <a:pt x="679" y="0"/>
                  </a:moveTo>
                  <a:cubicBezTo>
                    <a:pt x="596" y="0"/>
                    <a:pt x="512" y="24"/>
                    <a:pt x="453" y="95"/>
                  </a:cubicBezTo>
                  <a:cubicBezTo>
                    <a:pt x="393" y="155"/>
                    <a:pt x="369" y="250"/>
                    <a:pt x="381" y="333"/>
                  </a:cubicBezTo>
                  <a:lnTo>
                    <a:pt x="381" y="369"/>
                  </a:lnTo>
                  <a:lnTo>
                    <a:pt x="155" y="369"/>
                  </a:lnTo>
                  <a:cubicBezTo>
                    <a:pt x="72" y="369"/>
                    <a:pt x="0" y="441"/>
                    <a:pt x="0" y="536"/>
                  </a:cubicBezTo>
                  <a:cubicBezTo>
                    <a:pt x="0" y="619"/>
                    <a:pt x="72" y="691"/>
                    <a:pt x="155" y="691"/>
                  </a:cubicBezTo>
                  <a:lnTo>
                    <a:pt x="393" y="691"/>
                  </a:lnTo>
                  <a:lnTo>
                    <a:pt x="441" y="1155"/>
                  </a:lnTo>
                  <a:lnTo>
                    <a:pt x="203" y="1155"/>
                  </a:lnTo>
                  <a:cubicBezTo>
                    <a:pt x="119" y="1155"/>
                    <a:pt x="36" y="1226"/>
                    <a:pt x="36" y="1322"/>
                  </a:cubicBezTo>
                  <a:cubicBezTo>
                    <a:pt x="36" y="1405"/>
                    <a:pt x="119" y="1488"/>
                    <a:pt x="203" y="1488"/>
                  </a:cubicBezTo>
                  <a:lnTo>
                    <a:pt x="465" y="1488"/>
                  </a:lnTo>
                  <a:lnTo>
                    <a:pt x="465" y="1524"/>
                  </a:lnTo>
                  <a:cubicBezTo>
                    <a:pt x="488" y="1643"/>
                    <a:pt x="560" y="1750"/>
                    <a:pt x="667" y="1786"/>
                  </a:cubicBezTo>
                  <a:lnTo>
                    <a:pt x="524" y="5441"/>
                  </a:lnTo>
                  <a:cubicBezTo>
                    <a:pt x="524" y="5513"/>
                    <a:pt x="560" y="5572"/>
                    <a:pt x="607" y="5620"/>
                  </a:cubicBezTo>
                  <a:cubicBezTo>
                    <a:pt x="643" y="5667"/>
                    <a:pt x="703" y="5691"/>
                    <a:pt x="786" y="5691"/>
                  </a:cubicBezTo>
                  <a:lnTo>
                    <a:pt x="1512" y="5691"/>
                  </a:lnTo>
                  <a:cubicBezTo>
                    <a:pt x="1584" y="5691"/>
                    <a:pt x="1643" y="5667"/>
                    <a:pt x="1691" y="5620"/>
                  </a:cubicBezTo>
                  <a:cubicBezTo>
                    <a:pt x="1739" y="5572"/>
                    <a:pt x="1762" y="5501"/>
                    <a:pt x="1762" y="5441"/>
                  </a:cubicBezTo>
                  <a:lnTo>
                    <a:pt x="1631" y="1786"/>
                  </a:lnTo>
                  <a:cubicBezTo>
                    <a:pt x="1739" y="1738"/>
                    <a:pt x="1810" y="1643"/>
                    <a:pt x="1822" y="1524"/>
                  </a:cubicBezTo>
                  <a:lnTo>
                    <a:pt x="1822" y="1488"/>
                  </a:lnTo>
                  <a:lnTo>
                    <a:pt x="2096" y="1488"/>
                  </a:lnTo>
                  <a:cubicBezTo>
                    <a:pt x="2179" y="1488"/>
                    <a:pt x="2251" y="1405"/>
                    <a:pt x="2251" y="1322"/>
                  </a:cubicBezTo>
                  <a:cubicBezTo>
                    <a:pt x="2251" y="1226"/>
                    <a:pt x="2203" y="1155"/>
                    <a:pt x="2108" y="1155"/>
                  </a:cubicBezTo>
                  <a:lnTo>
                    <a:pt x="1870" y="1155"/>
                  </a:lnTo>
                  <a:lnTo>
                    <a:pt x="1917" y="691"/>
                  </a:lnTo>
                  <a:lnTo>
                    <a:pt x="2155" y="691"/>
                  </a:lnTo>
                  <a:cubicBezTo>
                    <a:pt x="2239" y="691"/>
                    <a:pt x="2322" y="619"/>
                    <a:pt x="2322" y="536"/>
                  </a:cubicBezTo>
                  <a:cubicBezTo>
                    <a:pt x="2322" y="441"/>
                    <a:pt x="2239" y="369"/>
                    <a:pt x="2155" y="369"/>
                  </a:cubicBezTo>
                  <a:lnTo>
                    <a:pt x="1929" y="369"/>
                  </a:lnTo>
                  <a:lnTo>
                    <a:pt x="1929" y="333"/>
                  </a:lnTo>
                  <a:cubicBezTo>
                    <a:pt x="1941" y="250"/>
                    <a:pt x="1917" y="179"/>
                    <a:pt x="1858" y="95"/>
                  </a:cubicBezTo>
                  <a:cubicBezTo>
                    <a:pt x="1798" y="36"/>
                    <a:pt x="1727" y="0"/>
                    <a:pt x="16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5344622" y="4291083"/>
            <a:ext cx="290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«День России»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612096" y="478460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80032" y="4821937"/>
            <a:ext cx="274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Праздничная программа, выставки, концерты</a:t>
            </a:r>
            <a:endParaRPr lang="ru-RU" dirty="0"/>
          </a:p>
        </p:txBody>
      </p:sp>
      <p:grpSp>
        <p:nvGrpSpPr>
          <p:cNvPr id="100" name="Google Shape;8892;p57"/>
          <p:cNvGrpSpPr/>
          <p:nvPr/>
        </p:nvGrpSpPr>
        <p:grpSpPr>
          <a:xfrm>
            <a:off x="4735382" y="4352512"/>
            <a:ext cx="497580" cy="403288"/>
            <a:chOff x="5220616" y="2791061"/>
            <a:chExt cx="373185" cy="302466"/>
          </a:xfrm>
        </p:grpSpPr>
        <p:sp>
          <p:nvSpPr>
            <p:cNvPr id="101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02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03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04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05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06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07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08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09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10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11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12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13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14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15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16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22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23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9351765" y="1390705"/>
            <a:ext cx="307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«Шаляпин на балконе»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637675" y="182308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12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364923" y="2152448"/>
            <a:ext cx="274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оперы</a:t>
            </a:r>
            <a:endParaRPr lang="ru-RU" dirty="0"/>
          </a:p>
        </p:txBody>
      </p:sp>
      <p:grpSp>
        <p:nvGrpSpPr>
          <p:cNvPr id="127" name="Google Shape;8892;p57"/>
          <p:cNvGrpSpPr/>
          <p:nvPr/>
        </p:nvGrpSpPr>
        <p:grpSpPr>
          <a:xfrm>
            <a:off x="8742525" y="1452134"/>
            <a:ext cx="497580" cy="403288"/>
            <a:chOff x="5220616" y="2791061"/>
            <a:chExt cx="373185" cy="302466"/>
          </a:xfrm>
        </p:grpSpPr>
        <p:sp>
          <p:nvSpPr>
            <p:cNvPr id="128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29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0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1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2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3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4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5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6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7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8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39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40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41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42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43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44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  <p:sp>
          <p:nvSpPr>
            <p:cNvPr id="145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3F5170"/>
                </a:solidFill>
                <a:latin typeface="Tahoma"/>
              </a:endParaRPr>
            </a:p>
          </p:txBody>
        </p:sp>
      </p:grpSp>
      <p:pic>
        <p:nvPicPr>
          <p:cNvPr id="146" name="Рисунок 14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90464" y="2619463"/>
            <a:ext cx="270461" cy="270461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9523256" y="2624221"/>
            <a:ext cx="2668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Квартал церкви Трех Святителей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254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4088185" y="902509"/>
            <a:ext cx="3968678" cy="410622"/>
          </a:xfrm>
          <a:prstGeom prst="roundRect">
            <a:avLst>
              <a:gd name="adj" fmla="val 50000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35891" y="-47985"/>
            <a:ext cx="1824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Июль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29299" y="3552967"/>
            <a:ext cx="2140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«Горький </a:t>
            </a:r>
            <a:r>
              <a:rPr lang="en-US" sz="2400" dirty="0" smtClean="0">
                <a:solidFill>
                  <a:srgbClr val="FF6600"/>
                </a:solidFill>
              </a:rPr>
              <a:t>fest</a:t>
            </a:r>
            <a:r>
              <a:rPr lang="ru-RU" sz="2400" dirty="0" smtClean="0">
                <a:solidFill>
                  <a:srgbClr val="FF6600"/>
                </a:solidFill>
              </a:rPr>
              <a:t>»</a:t>
            </a:r>
            <a:r>
              <a:rPr lang="en-US" sz="2400" dirty="0" smtClean="0">
                <a:solidFill>
                  <a:srgbClr val="FF6600"/>
                </a:solidFill>
              </a:rPr>
              <a:t> 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38" name="Google Shape;8892;p57"/>
          <p:cNvGrpSpPr/>
          <p:nvPr/>
        </p:nvGrpSpPr>
        <p:grpSpPr>
          <a:xfrm>
            <a:off x="229702" y="3546301"/>
            <a:ext cx="497580" cy="403288"/>
            <a:chOff x="5220616" y="2791061"/>
            <a:chExt cx="373185" cy="302466"/>
          </a:xfrm>
        </p:grpSpPr>
        <p:sp>
          <p:nvSpPr>
            <p:cNvPr id="39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131281" y="4029981"/>
            <a:ext cx="274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Ежегодный кинофестиваль</a:t>
            </a:r>
            <a:endParaRPr lang="ru-RU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3826251" y="1316253"/>
            <a:ext cx="28575" cy="4991100"/>
          </a:xfrm>
          <a:prstGeom prst="line">
            <a:avLst/>
          </a:prstGeom>
          <a:ln w="2222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81300" y="931494"/>
            <a:ext cx="367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200-летие Нижегородской ярмарки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84" name="Google Shape;8892;p57"/>
          <p:cNvGrpSpPr/>
          <p:nvPr/>
        </p:nvGrpSpPr>
        <p:grpSpPr>
          <a:xfrm>
            <a:off x="223684" y="5006697"/>
            <a:ext cx="497580" cy="403288"/>
            <a:chOff x="5220616" y="2791061"/>
            <a:chExt cx="373185" cy="302466"/>
          </a:xfrm>
        </p:grpSpPr>
        <p:sp>
          <p:nvSpPr>
            <p:cNvPr id="85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2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26473" y="5407117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15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090833" y="4948769"/>
            <a:ext cx="2646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«Иммерсионное </a:t>
            </a:r>
          </a:p>
          <a:p>
            <a:r>
              <a:rPr lang="ru-RU" sz="2400" dirty="0" smtClean="0">
                <a:solidFill>
                  <a:srgbClr val="FF6600"/>
                </a:solidFill>
              </a:rPr>
              <a:t>шоу-открытие»</a:t>
            </a:r>
            <a:endParaRPr lang="ru-RU" sz="2400" dirty="0">
              <a:solidFill>
                <a:srgbClr val="FF6600"/>
              </a:solidFill>
            </a:endParaRPr>
          </a:p>
        </p:txBody>
      </p:sp>
      <p:pic>
        <p:nvPicPr>
          <p:cNvPr id="105" name="Рисунок 10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8115" y="5822632"/>
            <a:ext cx="270461" cy="270461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373650" y="5797780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Нижегородская ярмарка</a:t>
            </a:r>
            <a:endParaRPr lang="ru-RU" sz="1400" dirty="0"/>
          </a:p>
        </p:txBody>
      </p:sp>
      <p:grpSp>
        <p:nvGrpSpPr>
          <p:cNvPr id="107" name="Google Shape;8892;p57"/>
          <p:cNvGrpSpPr/>
          <p:nvPr/>
        </p:nvGrpSpPr>
        <p:grpSpPr>
          <a:xfrm>
            <a:off x="4199483" y="1592061"/>
            <a:ext cx="497580" cy="403288"/>
            <a:chOff x="5220616" y="2791061"/>
            <a:chExt cx="373185" cy="302466"/>
          </a:xfrm>
        </p:grpSpPr>
        <p:sp>
          <p:nvSpPr>
            <p:cNvPr id="108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9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0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3814099" y="2143513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16-17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001944" y="1441610"/>
            <a:ext cx="278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«Иммерсионное </a:t>
            </a:r>
          </a:p>
          <a:p>
            <a:r>
              <a:rPr lang="ru-RU" sz="2400" dirty="0" smtClean="0">
                <a:solidFill>
                  <a:srgbClr val="FF6600"/>
                </a:solidFill>
              </a:rPr>
              <a:t>представление»</a:t>
            </a:r>
            <a:endParaRPr lang="ru-RU" sz="2400" dirty="0">
              <a:solidFill>
                <a:srgbClr val="FF6600"/>
              </a:solidFill>
            </a:endParaRP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9779" y="2462802"/>
            <a:ext cx="270461" cy="270461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5395293" y="2436202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Нижегородская ярмарка</a:t>
            </a:r>
            <a:endParaRPr lang="ru-RU" sz="1400" dirty="0"/>
          </a:p>
        </p:txBody>
      </p:sp>
      <p:grpSp>
        <p:nvGrpSpPr>
          <p:cNvPr id="130" name="Google Shape;8892;p57"/>
          <p:cNvGrpSpPr/>
          <p:nvPr/>
        </p:nvGrpSpPr>
        <p:grpSpPr>
          <a:xfrm>
            <a:off x="4201829" y="3501379"/>
            <a:ext cx="497580" cy="403288"/>
            <a:chOff x="5220616" y="2791061"/>
            <a:chExt cx="373185" cy="302466"/>
          </a:xfrm>
        </p:grpSpPr>
        <p:sp>
          <p:nvSpPr>
            <p:cNvPr id="131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2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3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4891635" y="3472453"/>
            <a:ext cx="377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«Приволжский штандарт»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17624" y="3885385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23-24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263955" y="3934118"/>
            <a:ext cx="274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исторической реконструкции</a:t>
            </a:r>
            <a:endParaRPr lang="ru-RU" dirty="0"/>
          </a:p>
        </p:txBody>
      </p:sp>
      <p:pic>
        <p:nvPicPr>
          <p:cNvPr id="152" name="Рисунок 15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9250" y="4605485"/>
            <a:ext cx="270461" cy="270461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5457721" y="4657615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Нижегородская ярмарка</a:t>
            </a:r>
            <a:endParaRPr lang="ru-RU" sz="1400" dirty="0"/>
          </a:p>
        </p:txBody>
      </p:sp>
      <p:cxnSp>
        <p:nvCxnSpPr>
          <p:cNvPr id="154" name="Прямая соединительная линия 153"/>
          <p:cNvCxnSpPr/>
          <p:nvPr/>
        </p:nvCxnSpPr>
        <p:spPr>
          <a:xfrm>
            <a:off x="8731259" y="1350010"/>
            <a:ext cx="28575" cy="4991100"/>
          </a:xfrm>
          <a:prstGeom prst="line">
            <a:avLst/>
          </a:prstGeom>
          <a:ln w="2222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Google Shape;8892;p57"/>
          <p:cNvGrpSpPr/>
          <p:nvPr/>
        </p:nvGrpSpPr>
        <p:grpSpPr>
          <a:xfrm>
            <a:off x="8842820" y="966789"/>
            <a:ext cx="497580" cy="403288"/>
            <a:chOff x="5220616" y="2791061"/>
            <a:chExt cx="373185" cy="302466"/>
          </a:xfrm>
        </p:grpSpPr>
        <p:sp>
          <p:nvSpPr>
            <p:cNvPr id="156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3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9513112" y="990100"/>
            <a:ext cx="26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«Горький классик»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671745" y="1405205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16-17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9933732" y="1508626"/>
            <a:ext cx="2747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Фестиваль классических автомобилей «ГАЗ»</a:t>
            </a:r>
            <a:endParaRPr lang="ru-RU" sz="1600" dirty="0"/>
          </a:p>
        </p:txBody>
      </p:sp>
      <p:pic>
        <p:nvPicPr>
          <p:cNvPr id="179" name="Рисунок 17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8274" y="2177171"/>
            <a:ext cx="270461" cy="270461"/>
          </a:xfrm>
          <a:prstGeom prst="rect">
            <a:avLst/>
          </a:prstGeom>
        </p:spPr>
      </p:pic>
      <p:sp>
        <p:nvSpPr>
          <p:cNvPr id="180" name="TextBox 179"/>
          <p:cNvSpPr txBox="1"/>
          <p:nvPr/>
        </p:nvSpPr>
        <p:spPr>
          <a:xfrm>
            <a:off x="9928735" y="2197990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Нижегородская ярмарка</a:t>
            </a:r>
            <a:endParaRPr lang="ru-RU" sz="1400" dirty="0"/>
          </a:p>
        </p:txBody>
      </p:sp>
      <p:grpSp>
        <p:nvGrpSpPr>
          <p:cNvPr id="181" name="Google Shape;8892;p57"/>
          <p:cNvGrpSpPr/>
          <p:nvPr/>
        </p:nvGrpSpPr>
        <p:grpSpPr>
          <a:xfrm>
            <a:off x="8938388" y="2784485"/>
            <a:ext cx="497580" cy="403288"/>
            <a:chOff x="5220616" y="2791061"/>
            <a:chExt cx="373185" cy="302466"/>
          </a:xfrm>
        </p:grpSpPr>
        <p:sp>
          <p:nvSpPr>
            <p:cNvPr id="182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5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6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7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8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9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0" name="TextBox 199"/>
          <p:cNvSpPr txBox="1"/>
          <p:nvPr/>
        </p:nvSpPr>
        <p:spPr>
          <a:xfrm>
            <a:off x="9459677" y="2777506"/>
            <a:ext cx="26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«Рок чистой воды»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8877885" y="3352766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9695548" y="3456650"/>
            <a:ext cx="274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Рок-фестиваль</a:t>
            </a:r>
            <a:endParaRPr lang="ru-RU" dirty="0"/>
          </a:p>
        </p:txBody>
      </p:sp>
      <p:grpSp>
        <p:nvGrpSpPr>
          <p:cNvPr id="177" name="Google Shape;8892;p57"/>
          <p:cNvGrpSpPr/>
          <p:nvPr/>
        </p:nvGrpSpPr>
        <p:grpSpPr>
          <a:xfrm>
            <a:off x="223684" y="1562597"/>
            <a:ext cx="497580" cy="403288"/>
            <a:chOff x="5220616" y="2791061"/>
            <a:chExt cx="373185" cy="302466"/>
          </a:xfrm>
        </p:grpSpPr>
        <p:sp>
          <p:nvSpPr>
            <p:cNvPr id="178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8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9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811638" y="1537261"/>
            <a:ext cx="3256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«Горький </a:t>
            </a:r>
            <a:r>
              <a:rPr lang="ru-RU" sz="2400" dirty="0" err="1" smtClean="0">
                <a:solidFill>
                  <a:srgbClr val="FF6600"/>
                </a:solidFill>
              </a:rPr>
              <a:t>крафт</a:t>
            </a:r>
            <a:r>
              <a:rPr lang="ru-RU" sz="2400" dirty="0" smtClean="0">
                <a:solidFill>
                  <a:srgbClr val="FF6600"/>
                </a:solidFill>
              </a:rPr>
              <a:t>»</a:t>
            </a:r>
            <a:endParaRPr lang="ru-RU" sz="2400" dirty="0">
              <a:solidFill>
                <a:srgbClr val="FF6600"/>
              </a:solidFill>
            </a:endParaRPr>
          </a:p>
        </p:txBody>
      </p:sp>
      <p:pic>
        <p:nvPicPr>
          <p:cNvPr id="221" name="Рисунок 220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19" y="2957773"/>
            <a:ext cx="270461" cy="270461"/>
          </a:xfrm>
          <a:prstGeom prst="rect">
            <a:avLst/>
          </a:prstGeom>
        </p:spPr>
      </p:pic>
      <p:sp>
        <p:nvSpPr>
          <p:cNvPr id="222" name="TextBox 221"/>
          <p:cNvSpPr txBox="1"/>
          <p:nvPr/>
        </p:nvSpPr>
        <p:spPr>
          <a:xfrm>
            <a:off x="1037280" y="2978592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Красная Слобода, Порт</a:t>
            </a:r>
            <a:endParaRPr lang="ru-RU" sz="1400" dirty="0"/>
          </a:p>
        </p:txBody>
      </p:sp>
      <p:sp>
        <p:nvSpPr>
          <p:cNvPr id="223" name="TextBox 222"/>
          <p:cNvSpPr txBox="1"/>
          <p:nvPr/>
        </p:nvSpPr>
        <p:spPr>
          <a:xfrm>
            <a:off x="19589" y="2141001"/>
            <a:ext cx="861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2-3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974852" y="2239227"/>
            <a:ext cx="274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</a:t>
            </a:r>
            <a:r>
              <a:rPr lang="ru-RU" dirty="0" err="1" smtClean="0"/>
              <a:t>крафтового</a:t>
            </a:r>
            <a:r>
              <a:rPr lang="ru-RU" dirty="0" smtClean="0"/>
              <a:t> пива</a:t>
            </a:r>
            <a:endParaRPr lang="ru-RU" dirty="0"/>
          </a:p>
        </p:txBody>
      </p:sp>
      <p:grpSp>
        <p:nvGrpSpPr>
          <p:cNvPr id="225" name="Группа 224"/>
          <p:cNvGrpSpPr/>
          <p:nvPr/>
        </p:nvGrpSpPr>
        <p:grpSpPr>
          <a:xfrm rot="5400000">
            <a:off x="4544037" y="114961"/>
            <a:ext cx="318105" cy="681782"/>
            <a:chOff x="2100105" y="2230734"/>
            <a:chExt cx="813917" cy="1316335"/>
          </a:xfrm>
          <a:solidFill>
            <a:srgbClr val="92D050"/>
          </a:solidFill>
        </p:grpSpPr>
        <p:sp>
          <p:nvSpPr>
            <p:cNvPr id="226" name="Прямоугольник 225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227" name="Прямоугольный треугольник 226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228" name="Прямоугольный треугольник 227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grpSp>
        <p:nvGrpSpPr>
          <p:cNvPr id="229" name="Группа 228"/>
          <p:cNvGrpSpPr/>
          <p:nvPr/>
        </p:nvGrpSpPr>
        <p:grpSpPr>
          <a:xfrm rot="16200000">
            <a:off x="7156021" y="114961"/>
            <a:ext cx="318105" cy="681782"/>
            <a:chOff x="2100105" y="2230734"/>
            <a:chExt cx="813917" cy="1316335"/>
          </a:xfrm>
          <a:solidFill>
            <a:srgbClr val="92D050"/>
          </a:solidFill>
        </p:grpSpPr>
        <p:sp>
          <p:nvSpPr>
            <p:cNvPr id="230" name="Прямоугольник 229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231" name="Прямоугольный треугольник 230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232" name="Прямоугольный треугольник 231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63552" y="3953416"/>
            <a:ext cx="11208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8</a:t>
            </a:r>
            <a:r>
              <a:rPr lang="ru-RU" sz="4000" dirty="0" smtClean="0">
                <a:solidFill>
                  <a:srgbClr val="00B050"/>
                </a:solidFill>
              </a:rPr>
              <a:t>-</a:t>
            </a:r>
            <a:r>
              <a:rPr lang="en-US" sz="4000" dirty="0" smtClean="0">
                <a:solidFill>
                  <a:srgbClr val="00B050"/>
                </a:solidFill>
              </a:rPr>
              <a:t>14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234" name="Google Shape;8892;p57"/>
          <p:cNvGrpSpPr/>
          <p:nvPr/>
        </p:nvGrpSpPr>
        <p:grpSpPr>
          <a:xfrm>
            <a:off x="8985964" y="4301704"/>
            <a:ext cx="497580" cy="403288"/>
            <a:chOff x="5220616" y="2791061"/>
            <a:chExt cx="373185" cy="302466"/>
          </a:xfrm>
        </p:grpSpPr>
        <p:sp>
          <p:nvSpPr>
            <p:cNvPr id="235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0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3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4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5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6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7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8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9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0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1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2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53" name="TextBox 252"/>
          <p:cNvSpPr txBox="1"/>
          <p:nvPr/>
        </p:nvSpPr>
        <p:spPr>
          <a:xfrm>
            <a:off x="9560414" y="4245701"/>
            <a:ext cx="26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«Стрелка»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8917118" y="4642045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30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9548966" y="4713966"/>
            <a:ext cx="274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Музыкальный фестиваль</a:t>
            </a:r>
            <a:endParaRPr lang="ru-RU" dirty="0"/>
          </a:p>
        </p:txBody>
      </p:sp>
      <p:grpSp>
        <p:nvGrpSpPr>
          <p:cNvPr id="256" name="Google Shape;8892;p57"/>
          <p:cNvGrpSpPr/>
          <p:nvPr/>
        </p:nvGrpSpPr>
        <p:grpSpPr>
          <a:xfrm>
            <a:off x="9015532" y="5556415"/>
            <a:ext cx="497580" cy="403288"/>
            <a:chOff x="5220616" y="2791061"/>
            <a:chExt cx="373185" cy="302466"/>
          </a:xfrm>
        </p:grpSpPr>
        <p:sp>
          <p:nvSpPr>
            <p:cNvPr id="257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2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3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4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5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6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7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8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9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0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1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2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75" name="TextBox 274"/>
          <p:cNvSpPr txBox="1"/>
          <p:nvPr/>
        </p:nvSpPr>
        <p:spPr>
          <a:xfrm>
            <a:off x="9575842" y="5548933"/>
            <a:ext cx="2646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</a:t>
            </a:r>
            <a:r>
              <a:rPr lang="ru-RU" sz="2400" dirty="0" err="1" smtClean="0">
                <a:solidFill>
                  <a:srgbClr val="FF6600"/>
                </a:solidFill>
              </a:rPr>
              <a:t>Гастросеты</a:t>
            </a:r>
            <a:r>
              <a:rPr lang="ru-RU" sz="2400" dirty="0" smtClean="0">
                <a:solidFill>
                  <a:srgbClr val="FF6600"/>
                </a:solidFill>
              </a:rPr>
              <a:t>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9650725" y="6089007"/>
            <a:ext cx="274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Рестораны города</a:t>
            </a:r>
            <a:endParaRPr lang="ru-RU" dirty="0"/>
          </a:p>
        </p:txBody>
      </p:sp>
      <p:sp>
        <p:nvSpPr>
          <p:cNvPr id="276" name="TextBox 275"/>
          <p:cNvSpPr txBox="1"/>
          <p:nvPr/>
        </p:nvSpPr>
        <p:spPr>
          <a:xfrm>
            <a:off x="4925375" y="4915968"/>
            <a:ext cx="3772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«Вилка и стрелка»</a:t>
            </a:r>
            <a:endParaRPr lang="ru-RU" sz="2400" dirty="0">
              <a:solidFill>
                <a:srgbClr val="FF6600"/>
              </a:solidFill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5283894" y="5362608"/>
            <a:ext cx="3722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Гастрономический фестиваль и парусная регата среди рестораторов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73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Рисунок 25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7" y="22092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857198" y="45206"/>
            <a:ext cx="2028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Август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315" y="1377232"/>
            <a:ext cx="228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</a:t>
            </a:r>
            <a:r>
              <a:rPr lang="en-US" sz="2400" dirty="0" smtClean="0">
                <a:solidFill>
                  <a:srgbClr val="FF6600"/>
                </a:solidFill>
              </a:rPr>
              <a:t>Event-</a:t>
            </a:r>
            <a:r>
              <a:rPr lang="ru-RU" sz="2400" dirty="0" smtClean="0">
                <a:solidFill>
                  <a:srgbClr val="FF6600"/>
                </a:solidFill>
              </a:rPr>
              <a:t>прорыв»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14" name="Google Shape;8892;p57"/>
          <p:cNvGrpSpPr/>
          <p:nvPr/>
        </p:nvGrpSpPr>
        <p:grpSpPr>
          <a:xfrm>
            <a:off x="329388" y="1409432"/>
            <a:ext cx="497580" cy="403288"/>
            <a:chOff x="5220616" y="2791061"/>
            <a:chExt cx="373185" cy="302466"/>
          </a:xfrm>
        </p:grpSpPr>
        <p:sp>
          <p:nvSpPr>
            <p:cNvPr id="15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52499" y="18903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6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1146" y="1890329"/>
            <a:ext cx="274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Ярмарка представителей</a:t>
            </a:r>
          </a:p>
          <a:p>
            <a:r>
              <a:rPr lang="ru-RU" dirty="0"/>
              <a:t>с</a:t>
            </a:r>
            <a:r>
              <a:rPr lang="ru-RU" dirty="0" smtClean="0"/>
              <a:t>феры услуг</a:t>
            </a:r>
            <a:endParaRPr lang="ru-RU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6103" y="2618006"/>
            <a:ext cx="270461" cy="27046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586564" y="2638825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Парк «Дубки»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1044764" y="3086503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«Да, шеф!»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38" name="Google Shape;8892;p57"/>
          <p:cNvGrpSpPr/>
          <p:nvPr/>
        </p:nvGrpSpPr>
        <p:grpSpPr>
          <a:xfrm>
            <a:off x="364226" y="3111291"/>
            <a:ext cx="497580" cy="403288"/>
            <a:chOff x="5220616" y="2791061"/>
            <a:chExt cx="373185" cy="302466"/>
          </a:xfrm>
        </p:grpSpPr>
        <p:sp>
          <p:nvSpPr>
            <p:cNvPr id="39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34544" y="3467549"/>
            <a:ext cx="861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6-7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88583" y="3601319"/>
            <a:ext cx="3259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Кулинарный фестиваль</a:t>
            </a:r>
          </a:p>
          <a:p>
            <a:r>
              <a:rPr lang="ru-RU" dirty="0" err="1" smtClean="0"/>
              <a:t>Хэдлайнер</a:t>
            </a:r>
            <a:r>
              <a:rPr lang="ru-RU" dirty="0" smtClean="0"/>
              <a:t> – Константин Ивлев</a:t>
            </a:r>
          </a:p>
          <a:p>
            <a:endParaRPr lang="ru-RU" dirty="0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908" y="4277025"/>
            <a:ext cx="270461" cy="27046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668369" y="4297844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Парк «Швейцария»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1255098" y="4857756"/>
            <a:ext cx="3304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«День рождения парка </a:t>
            </a:r>
          </a:p>
          <a:p>
            <a:r>
              <a:rPr lang="ru-RU" sz="2400" dirty="0" smtClean="0">
                <a:solidFill>
                  <a:srgbClr val="FF6600"/>
                </a:solidFill>
              </a:rPr>
              <a:t>«Швейцария»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62" name="Google Shape;8892;p57"/>
          <p:cNvGrpSpPr/>
          <p:nvPr/>
        </p:nvGrpSpPr>
        <p:grpSpPr>
          <a:xfrm>
            <a:off x="356907" y="4889847"/>
            <a:ext cx="497580" cy="403288"/>
            <a:chOff x="5220616" y="2791061"/>
            <a:chExt cx="373185" cy="302466"/>
          </a:xfrm>
        </p:grpSpPr>
        <p:sp>
          <p:nvSpPr>
            <p:cNvPr id="63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-34679" y="5325225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13-14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345827" y="5648729"/>
            <a:ext cx="3259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Развлекательная программа, конкурсы, мастер-классы</a:t>
            </a:r>
          </a:p>
          <a:p>
            <a:endParaRPr lang="ru-RU" dirty="0"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7971" y="6374415"/>
            <a:ext cx="270461" cy="270461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628432" y="6407541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Парк «Швейцария»</a:t>
            </a:r>
            <a:endParaRPr lang="ru-RU" sz="1400" dirty="0"/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4627593" y="1417833"/>
            <a:ext cx="28575" cy="4991100"/>
          </a:xfrm>
          <a:prstGeom prst="line">
            <a:avLst/>
          </a:prstGeom>
          <a:ln w="2222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559998" y="1398636"/>
            <a:ext cx="2125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«День города»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110" name="Google Shape;8892;p57"/>
          <p:cNvGrpSpPr/>
          <p:nvPr/>
        </p:nvGrpSpPr>
        <p:grpSpPr>
          <a:xfrm>
            <a:off x="4899071" y="1430836"/>
            <a:ext cx="497580" cy="403288"/>
            <a:chOff x="5220616" y="2791061"/>
            <a:chExt cx="373185" cy="302466"/>
          </a:xfrm>
        </p:grpSpPr>
        <p:sp>
          <p:nvSpPr>
            <p:cNvPr id="111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8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9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4899071" y="179604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</a:rPr>
              <a:t>6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559998" y="1911733"/>
            <a:ext cx="333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Концерты, выставки, культурно-развлекательная программа</a:t>
            </a:r>
            <a:endParaRPr lang="ru-RU" dirty="0"/>
          </a:p>
        </p:txBody>
      </p:sp>
      <p:sp>
        <p:nvSpPr>
          <p:cNvPr id="131" name="TextBox 130"/>
          <p:cNvSpPr txBox="1"/>
          <p:nvPr/>
        </p:nvSpPr>
        <p:spPr>
          <a:xfrm>
            <a:off x="5598776" y="3108656"/>
            <a:ext cx="322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«Приволжская фиеста»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132" name="Google Shape;8892;p57"/>
          <p:cNvGrpSpPr/>
          <p:nvPr/>
        </p:nvGrpSpPr>
        <p:grpSpPr>
          <a:xfrm>
            <a:off x="4902280" y="3091879"/>
            <a:ext cx="497580" cy="403288"/>
            <a:chOff x="5220616" y="2791061"/>
            <a:chExt cx="373185" cy="302466"/>
          </a:xfrm>
        </p:grpSpPr>
        <p:sp>
          <p:nvSpPr>
            <p:cNvPr id="133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4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5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6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7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8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9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0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1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2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3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4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5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6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7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8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9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0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5828191" y="3660821"/>
            <a:ext cx="3332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воздухоплавания</a:t>
            </a:r>
            <a:endParaRPr lang="ru-RU" dirty="0"/>
          </a:p>
        </p:txBody>
      </p:sp>
      <p:sp>
        <p:nvSpPr>
          <p:cNvPr id="153" name="TextBox 152"/>
          <p:cNvSpPr txBox="1"/>
          <p:nvPr/>
        </p:nvSpPr>
        <p:spPr>
          <a:xfrm>
            <a:off x="9934005" y="2864793"/>
            <a:ext cx="22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«Фестиваль искусств </a:t>
            </a:r>
          </a:p>
          <a:p>
            <a:r>
              <a:rPr lang="ru-RU" dirty="0" smtClean="0">
                <a:solidFill>
                  <a:srgbClr val="FF6600"/>
                </a:solidFill>
              </a:rPr>
              <a:t>«Стрелка»</a:t>
            </a:r>
            <a:endParaRPr lang="ru-RU" dirty="0">
              <a:solidFill>
                <a:srgbClr val="FF6600"/>
              </a:solidFill>
            </a:endParaRPr>
          </a:p>
        </p:txBody>
      </p:sp>
      <p:grpSp>
        <p:nvGrpSpPr>
          <p:cNvPr id="154" name="Google Shape;8892;p57"/>
          <p:cNvGrpSpPr/>
          <p:nvPr/>
        </p:nvGrpSpPr>
        <p:grpSpPr>
          <a:xfrm>
            <a:off x="9250997" y="3092563"/>
            <a:ext cx="497580" cy="403288"/>
            <a:chOff x="5220616" y="2791061"/>
            <a:chExt cx="373185" cy="302466"/>
          </a:xfrm>
        </p:grpSpPr>
        <p:sp>
          <p:nvSpPr>
            <p:cNvPr id="155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6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7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8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9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0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1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2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3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4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5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6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7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8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9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1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2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10117632" y="3579625"/>
            <a:ext cx="2267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Музыкальный фестиваль классической музыки на слиянии Оки и Волги</a:t>
            </a:r>
            <a:endParaRPr lang="ru-RU" sz="1400" dirty="0"/>
          </a:p>
        </p:txBody>
      </p:sp>
      <p:cxnSp>
        <p:nvCxnSpPr>
          <p:cNvPr id="174" name="Прямая соединительная линия 173"/>
          <p:cNvCxnSpPr/>
          <p:nvPr/>
        </p:nvCxnSpPr>
        <p:spPr>
          <a:xfrm>
            <a:off x="8884799" y="1510475"/>
            <a:ext cx="28575" cy="4991100"/>
          </a:xfrm>
          <a:prstGeom prst="line">
            <a:avLst/>
          </a:prstGeom>
          <a:ln w="2222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5732471" y="4834894"/>
            <a:ext cx="2880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</a:t>
            </a:r>
            <a:r>
              <a:rPr lang="en-US" sz="2400" dirty="0" smtClean="0">
                <a:solidFill>
                  <a:srgbClr val="FF6600"/>
                </a:solidFill>
              </a:rPr>
              <a:t>Realist</a:t>
            </a:r>
            <a:r>
              <a:rPr lang="ru-RU" sz="2400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web-fest</a:t>
            </a:r>
            <a:r>
              <a:rPr lang="ru-RU" sz="2400" dirty="0" smtClean="0">
                <a:solidFill>
                  <a:srgbClr val="FF6600"/>
                </a:solidFill>
              </a:rPr>
              <a:t>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176" name="Google Shape;8892;p57"/>
          <p:cNvGrpSpPr/>
          <p:nvPr/>
        </p:nvGrpSpPr>
        <p:grpSpPr>
          <a:xfrm>
            <a:off x="4899071" y="4857756"/>
            <a:ext cx="516291" cy="403288"/>
            <a:chOff x="5220616" y="2791061"/>
            <a:chExt cx="373185" cy="302466"/>
          </a:xfrm>
        </p:grpSpPr>
        <p:sp>
          <p:nvSpPr>
            <p:cNvPr id="177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8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9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0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1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2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3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4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5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6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7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8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9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0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1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2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3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4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5722889" y="5366661"/>
            <a:ext cx="294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веб-сериалов</a:t>
            </a:r>
            <a:endParaRPr lang="ru-RU" dirty="0"/>
          </a:p>
        </p:txBody>
      </p:sp>
      <p:pic>
        <p:nvPicPr>
          <p:cNvPr id="196" name="Рисунок 19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0798" y="4287511"/>
            <a:ext cx="270461" cy="270461"/>
          </a:xfrm>
          <a:prstGeom prst="rect">
            <a:avLst/>
          </a:prstGeom>
        </p:spPr>
      </p:pic>
      <p:sp>
        <p:nvSpPr>
          <p:cNvPr id="197" name="TextBox 196"/>
          <p:cNvSpPr txBox="1"/>
          <p:nvPr/>
        </p:nvSpPr>
        <p:spPr>
          <a:xfrm>
            <a:off x="10363276" y="4327866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Стрелка</a:t>
            </a:r>
            <a:endParaRPr lang="ru-RU" sz="1400" dirty="0"/>
          </a:p>
        </p:txBody>
      </p:sp>
      <p:sp>
        <p:nvSpPr>
          <p:cNvPr id="198" name="TextBox 197"/>
          <p:cNvSpPr txBox="1"/>
          <p:nvPr/>
        </p:nvSpPr>
        <p:spPr>
          <a:xfrm>
            <a:off x="9844200" y="1423385"/>
            <a:ext cx="207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6600"/>
                </a:solidFill>
              </a:rPr>
              <a:t>«Парусная </a:t>
            </a:r>
            <a:r>
              <a:rPr lang="ru-RU" dirty="0" smtClean="0">
                <a:solidFill>
                  <a:srgbClr val="FF6600"/>
                </a:solidFill>
              </a:rPr>
              <a:t>регата</a:t>
            </a:r>
            <a:r>
              <a:rPr lang="ru-RU" dirty="0">
                <a:solidFill>
                  <a:srgbClr val="FF6600"/>
                </a:solidFill>
              </a:rPr>
              <a:t>»</a:t>
            </a:r>
          </a:p>
        </p:txBody>
      </p:sp>
      <p:grpSp>
        <p:nvGrpSpPr>
          <p:cNvPr id="199" name="Google Shape;8892;p57"/>
          <p:cNvGrpSpPr/>
          <p:nvPr/>
        </p:nvGrpSpPr>
        <p:grpSpPr>
          <a:xfrm>
            <a:off x="9214013" y="1374204"/>
            <a:ext cx="497580" cy="403288"/>
            <a:chOff x="5220616" y="2791061"/>
            <a:chExt cx="373185" cy="302466"/>
          </a:xfrm>
        </p:grpSpPr>
        <p:sp>
          <p:nvSpPr>
            <p:cNvPr id="200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1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2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3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4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5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6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7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8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9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0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1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2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3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4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5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6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7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9084684" y="1797253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20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934005" y="1905131"/>
            <a:ext cx="231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Парад парусов в акватории Волги</a:t>
            </a:r>
            <a:endParaRPr lang="ru-RU" dirty="0"/>
          </a:p>
        </p:txBody>
      </p:sp>
      <p:sp>
        <p:nvSpPr>
          <p:cNvPr id="220" name="TextBox 219"/>
          <p:cNvSpPr txBox="1"/>
          <p:nvPr/>
        </p:nvSpPr>
        <p:spPr>
          <a:xfrm>
            <a:off x="10086509" y="4766497"/>
            <a:ext cx="157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</a:t>
            </a:r>
            <a:r>
              <a:rPr lang="en-US" sz="2400" dirty="0" smtClean="0">
                <a:solidFill>
                  <a:srgbClr val="FF6600"/>
                </a:solidFill>
              </a:rPr>
              <a:t>Intervals</a:t>
            </a:r>
            <a:r>
              <a:rPr lang="ru-RU" sz="2400" dirty="0" smtClean="0">
                <a:solidFill>
                  <a:srgbClr val="FF6600"/>
                </a:solidFill>
              </a:rPr>
              <a:t>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221" name="Google Shape;8892;p57"/>
          <p:cNvGrpSpPr/>
          <p:nvPr/>
        </p:nvGrpSpPr>
        <p:grpSpPr>
          <a:xfrm>
            <a:off x="9267960" y="4850663"/>
            <a:ext cx="497580" cy="403288"/>
            <a:chOff x="5220616" y="2791061"/>
            <a:chExt cx="373185" cy="302466"/>
          </a:xfrm>
        </p:grpSpPr>
        <p:sp>
          <p:nvSpPr>
            <p:cNvPr id="222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3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4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5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6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7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8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9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0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1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2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3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4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5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6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7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8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9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8895522" y="5334810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2</a:t>
            </a:r>
            <a:r>
              <a:rPr lang="en-US" sz="4000" dirty="0" smtClean="0">
                <a:solidFill>
                  <a:srgbClr val="00B050"/>
                </a:solidFill>
              </a:rPr>
              <a:t>6-28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10165464" y="5379378"/>
            <a:ext cx="231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</a:t>
            </a:r>
            <a:r>
              <a:rPr lang="ru-RU" dirty="0" err="1" smtClean="0"/>
              <a:t>медиаискусства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9757" y="3069522"/>
            <a:ext cx="4353064" cy="16746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TextBox 241"/>
          <p:cNvSpPr txBox="1"/>
          <p:nvPr/>
        </p:nvSpPr>
        <p:spPr>
          <a:xfrm>
            <a:off x="4597891" y="3467549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17-21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8826998" y="3496227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25-28</a:t>
            </a:r>
            <a:endParaRPr lang="ru-RU" sz="4000" dirty="0">
              <a:solidFill>
                <a:srgbClr val="00B050"/>
              </a:solidFill>
            </a:endParaRPr>
          </a:p>
        </p:txBody>
      </p:sp>
      <p:grpSp>
        <p:nvGrpSpPr>
          <p:cNvPr id="244" name="Группа 243"/>
          <p:cNvGrpSpPr/>
          <p:nvPr/>
        </p:nvGrpSpPr>
        <p:grpSpPr>
          <a:xfrm rot="5400000">
            <a:off x="4333768" y="232228"/>
            <a:ext cx="318105" cy="681782"/>
            <a:chOff x="2100105" y="2230734"/>
            <a:chExt cx="813917" cy="1316335"/>
          </a:xfrm>
          <a:solidFill>
            <a:srgbClr val="92D050"/>
          </a:solidFill>
        </p:grpSpPr>
        <p:sp>
          <p:nvSpPr>
            <p:cNvPr id="245" name="Прямоугольник 244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246" name="Прямоугольный треугольник 245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247" name="Прямоугольный треугольник 246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grpSp>
        <p:nvGrpSpPr>
          <p:cNvPr id="248" name="Группа 247"/>
          <p:cNvGrpSpPr/>
          <p:nvPr/>
        </p:nvGrpSpPr>
        <p:grpSpPr>
          <a:xfrm rot="16200000">
            <a:off x="7088363" y="242077"/>
            <a:ext cx="318105" cy="681782"/>
            <a:chOff x="2100105" y="2230734"/>
            <a:chExt cx="813917" cy="1316335"/>
          </a:xfrm>
          <a:solidFill>
            <a:srgbClr val="92D050"/>
          </a:solidFill>
        </p:grpSpPr>
        <p:sp>
          <p:nvSpPr>
            <p:cNvPr id="249" name="Прямоугольник 248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250" name="Прямоугольный треугольник 249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251" name="Прямоугольный треугольник 250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7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" y="5012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490258" y="46606"/>
            <a:ext cx="2921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6600"/>
                </a:solidFill>
              </a:rPr>
              <a:t>Сентябрь</a:t>
            </a:r>
          </a:p>
        </p:txBody>
      </p:sp>
      <p:grpSp>
        <p:nvGrpSpPr>
          <p:cNvPr id="5" name="Группа 4"/>
          <p:cNvGrpSpPr/>
          <p:nvPr/>
        </p:nvGrpSpPr>
        <p:grpSpPr>
          <a:xfrm rot="5400000">
            <a:off x="3910946" y="238071"/>
            <a:ext cx="318105" cy="681782"/>
            <a:chOff x="2100105" y="2230734"/>
            <a:chExt cx="813917" cy="1316335"/>
          </a:xfrm>
          <a:solidFill>
            <a:srgbClr val="F8C95F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6200000">
            <a:off x="7672715" y="238070"/>
            <a:ext cx="318105" cy="681782"/>
            <a:chOff x="2100105" y="2230734"/>
            <a:chExt cx="813917" cy="1316335"/>
          </a:xfrm>
          <a:solidFill>
            <a:srgbClr val="F8C95F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30231" y="1348003"/>
            <a:ext cx="2893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«Секреты мастеров»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14" name="Google Shape;8892;p57"/>
          <p:cNvGrpSpPr/>
          <p:nvPr/>
        </p:nvGrpSpPr>
        <p:grpSpPr>
          <a:xfrm>
            <a:off x="329388" y="1409432"/>
            <a:ext cx="497580" cy="403288"/>
            <a:chOff x="5220616" y="2791061"/>
            <a:chExt cx="373185" cy="302466"/>
          </a:xfrm>
        </p:grpSpPr>
        <p:sp>
          <p:nvSpPr>
            <p:cNvPr id="15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74544" y="1856947"/>
            <a:ext cx="274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Ярмарка изделий НХП и ДПИ, деловая программа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016929" y="3553230"/>
            <a:ext cx="3262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«Фестиваль «Кукуруза»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36" name="Google Shape;8892;p57"/>
          <p:cNvGrpSpPr/>
          <p:nvPr/>
        </p:nvGrpSpPr>
        <p:grpSpPr>
          <a:xfrm>
            <a:off x="356002" y="3585430"/>
            <a:ext cx="497580" cy="403288"/>
            <a:chOff x="5220616" y="2791061"/>
            <a:chExt cx="373185" cy="302466"/>
          </a:xfrm>
        </p:grpSpPr>
        <p:sp>
          <p:nvSpPr>
            <p:cNvPr id="37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607012" y="4093664"/>
            <a:ext cx="2974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Фестиваль даров природы, осени, праздник урожая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10760" y="3988620"/>
            <a:ext cx="1380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24-25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012" y="4862966"/>
            <a:ext cx="270461" cy="27046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09637" y="4866896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Парк «Швейцария»</a:t>
            </a:r>
            <a:endParaRPr lang="ru-RU" sz="14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4688962" y="1400181"/>
            <a:ext cx="16390" cy="4013592"/>
          </a:xfrm>
          <a:prstGeom prst="line">
            <a:avLst/>
          </a:prstGeom>
          <a:ln w="22225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2515B85-94EB-4DE4-9705-E3B3A4644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67869" y="2403422"/>
            <a:ext cx="2998858" cy="1994164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884598" y="1417173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«Осень в «Швейцарии»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64" name="Google Shape;8892;p57"/>
          <p:cNvGrpSpPr/>
          <p:nvPr/>
        </p:nvGrpSpPr>
        <p:grpSpPr>
          <a:xfrm>
            <a:off x="5051635" y="1409432"/>
            <a:ext cx="497580" cy="403288"/>
            <a:chOff x="5220616" y="2791061"/>
            <a:chExt cx="373185" cy="302466"/>
          </a:xfrm>
        </p:grpSpPr>
        <p:sp>
          <p:nvSpPr>
            <p:cNvPr id="65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6040445" y="1874161"/>
            <a:ext cx="2974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Джазовый фестиваль</a:t>
            </a:r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4762079" y="1804104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24-25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85" name="Рисунок 8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3973" y="2327933"/>
            <a:ext cx="270461" cy="270461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6374824" y="2341061"/>
            <a:ext cx="2232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Парк «Швейцария»</a:t>
            </a:r>
            <a:endParaRPr lang="ru-RU" sz="1400" dirty="0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53" y="4587166"/>
            <a:ext cx="4045919" cy="1994164"/>
          </a:xfrm>
          <a:prstGeom prst="rect">
            <a:avLst/>
          </a:prstGeom>
        </p:spPr>
      </p:pic>
      <p:sp>
        <p:nvSpPr>
          <p:cNvPr id="88" name="Прямоугольник 87"/>
          <p:cNvSpPr/>
          <p:nvPr/>
        </p:nvSpPr>
        <p:spPr>
          <a:xfrm>
            <a:off x="9193141" y="4587166"/>
            <a:ext cx="2998858" cy="1994164"/>
          </a:xfrm>
          <a:prstGeom prst="rect">
            <a:avLst/>
          </a:prstGeom>
          <a:solidFill>
            <a:srgbClr val="F8C9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9" name="Google Shape;11412;p61"/>
          <p:cNvGrpSpPr/>
          <p:nvPr/>
        </p:nvGrpSpPr>
        <p:grpSpPr>
          <a:xfrm>
            <a:off x="10162309" y="5174673"/>
            <a:ext cx="1013197" cy="778853"/>
            <a:chOff x="7524349" y="2456447"/>
            <a:chExt cx="350332" cy="288948"/>
          </a:xfrm>
          <a:solidFill>
            <a:schemeClr val="bg1"/>
          </a:solidFill>
        </p:grpSpPr>
        <p:sp>
          <p:nvSpPr>
            <p:cNvPr id="90" name="Google Shape;11413;p61"/>
            <p:cNvSpPr/>
            <p:nvPr/>
          </p:nvSpPr>
          <p:spPr>
            <a:xfrm>
              <a:off x="7693647" y="2566651"/>
              <a:ext cx="10623" cy="67045"/>
            </a:xfrm>
            <a:custGeom>
              <a:avLst/>
              <a:gdLst/>
              <a:ahLst/>
              <a:cxnLst/>
              <a:rect l="l" t="t" r="r" b="b"/>
              <a:pathLst>
                <a:path w="334" h="2108" extrusionOk="0">
                  <a:moveTo>
                    <a:pt x="167" y="0"/>
                  </a:moveTo>
                  <a:cubicBezTo>
                    <a:pt x="83" y="0"/>
                    <a:pt x="0" y="84"/>
                    <a:pt x="0" y="167"/>
                  </a:cubicBezTo>
                  <a:lnTo>
                    <a:pt x="0" y="1941"/>
                  </a:lnTo>
                  <a:cubicBezTo>
                    <a:pt x="0" y="2024"/>
                    <a:pt x="83" y="2108"/>
                    <a:pt x="167" y="2108"/>
                  </a:cubicBezTo>
                  <a:cubicBezTo>
                    <a:pt x="250" y="2108"/>
                    <a:pt x="333" y="2024"/>
                    <a:pt x="333" y="1941"/>
                  </a:cubicBezTo>
                  <a:lnTo>
                    <a:pt x="333" y="167"/>
                  </a:lnTo>
                  <a:cubicBezTo>
                    <a:pt x="333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" name="Google Shape;11414;p61"/>
            <p:cNvSpPr/>
            <p:nvPr/>
          </p:nvSpPr>
          <p:spPr>
            <a:xfrm>
              <a:off x="7524349" y="2545151"/>
              <a:ext cx="350332" cy="200244"/>
            </a:xfrm>
            <a:custGeom>
              <a:avLst/>
              <a:gdLst/>
              <a:ahLst/>
              <a:cxnLst/>
              <a:rect l="l" t="t" r="r" b="b"/>
              <a:pathLst>
                <a:path w="11015" h="6296" extrusionOk="0">
                  <a:moveTo>
                    <a:pt x="322" y="1736"/>
                  </a:moveTo>
                  <a:lnTo>
                    <a:pt x="620" y="2033"/>
                  </a:lnTo>
                  <a:cubicBezTo>
                    <a:pt x="930" y="2343"/>
                    <a:pt x="1299" y="2534"/>
                    <a:pt x="1680" y="2605"/>
                  </a:cubicBezTo>
                  <a:lnTo>
                    <a:pt x="2858" y="2784"/>
                  </a:lnTo>
                  <a:cubicBezTo>
                    <a:pt x="3835" y="2986"/>
                    <a:pt x="4490" y="3760"/>
                    <a:pt x="4871" y="4415"/>
                  </a:cubicBezTo>
                  <a:lnTo>
                    <a:pt x="4847" y="4415"/>
                  </a:lnTo>
                  <a:lnTo>
                    <a:pt x="4835" y="4427"/>
                  </a:lnTo>
                  <a:lnTo>
                    <a:pt x="4823" y="4450"/>
                  </a:lnTo>
                  <a:lnTo>
                    <a:pt x="4811" y="4462"/>
                  </a:lnTo>
                  <a:lnTo>
                    <a:pt x="4787" y="4474"/>
                  </a:lnTo>
                  <a:lnTo>
                    <a:pt x="4775" y="4486"/>
                  </a:lnTo>
                  <a:cubicBezTo>
                    <a:pt x="4775" y="4486"/>
                    <a:pt x="4775" y="4510"/>
                    <a:pt x="4763" y="4510"/>
                  </a:cubicBezTo>
                  <a:lnTo>
                    <a:pt x="4752" y="4522"/>
                  </a:lnTo>
                  <a:cubicBezTo>
                    <a:pt x="4752" y="4522"/>
                    <a:pt x="4752" y="4534"/>
                    <a:pt x="4728" y="4534"/>
                  </a:cubicBezTo>
                  <a:cubicBezTo>
                    <a:pt x="4728" y="4534"/>
                    <a:pt x="4728" y="4546"/>
                    <a:pt x="4716" y="4546"/>
                  </a:cubicBezTo>
                  <a:lnTo>
                    <a:pt x="4716" y="4570"/>
                  </a:lnTo>
                  <a:cubicBezTo>
                    <a:pt x="4716" y="4570"/>
                    <a:pt x="4716" y="4581"/>
                    <a:pt x="4704" y="4581"/>
                  </a:cubicBezTo>
                  <a:lnTo>
                    <a:pt x="4704" y="4593"/>
                  </a:lnTo>
                  <a:lnTo>
                    <a:pt x="4704" y="4605"/>
                  </a:lnTo>
                  <a:lnTo>
                    <a:pt x="4704" y="4629"/>
                  </a:lnTo>
                  <a:lnTo>
                    <a:pt x="4704" y="4641"/>
                  </a:lnTo>
                  <a:lnTo>
                    <a:pt x="4704" y="4653"/>
                  </a:lnTo>
                  <a:lnTo>
                    <a:pt x="4704" y="4665"/>
                  </a:lnTo>
                  <a:lnTo>
                    <a:pt x="4704" y="4689"/>
                  </a:lnTo>
                  <a:lnTo>
                    <a:pt x="4704" y="4700"/>
                  </a:lnTo>
                  <a:lnTo>
                    <a:pt x="4704" y="4712"/>
                  </a:lnTo>
                  <a:lnTo>
                    <a:pt x="4704" y="4724"/>
                  </a:lnTo>
                  <a:lnTo>
                    <a:pt x="4704" y="4748"/>
                  </a:lnTo>
                  <a:lnTo>
                    <a:pt x="4704" y="4760"/>
                  </a:lnTo>
                  <a:lnTo>
                    <a:pt x="4704" y="4772"/>
                  </a:lnTo>
                  <a:lnTo>
                    <a:pt x="4704" y="4784"/>
                  </a:lnTo>
                  <a:lnTo>
                    <a:pt x="4704" y="4808"/>
                  </a:lnTo>
                  <a:lnTo>
                    <a:pt x="4704" y="4820"/>
                  </a:lnTo>
                  <a:lnTo>
                    <a:pt x="4704" y="4831"/>
                  </a:lnTo>
                  <a:cubicBezTo>
                    <a:pt x="4704" y="4843"/>
                    <a:pt x="4704" y="4843"/>
                    <a:pt x="4716" y="4867"/>
                  </a:cubicBezTo>
                  <a:lnTo>
                    <a:pt x="4871" y="5224"/>
                  </a:lnTo>
                  <a:cubicBezTo>
                    <a:pt x="4394" y="5224"/>
                    <a:pt x="4061" y="5236"/>
                    <a:pt x="3894" y="5296"/>
                  </a:cubicBezTo>
                  <a:cubicBezTo>
                    <a:pt x="3435" y="5449"/>
                    <a:pt x="3020" y="5525"/>
                    <a:pt x="2647" y="5525"/>
                  </a:cubicBezTo>
                  <a:cubicBezTo>
                    <a:pt x="2150" y="5525"/>
                    <a:pt x="1729" y="5389"/>
                    <a:pt x="1382" y="5117"/>
                  </a:cubicBezTo>
                  <a:cubicBezTo>
                    <a:pt x="1180" y="4951"/>
                    <a:pt x="1001" y="4748"/>
                    <a:pt x="846" y="4474"/>
                  </a:cubicBezTo>
                  <a:cubicBezTo>
                    <a:pt x="894" y="4450"/>
                    <a:pt x="1001" y="4403"/>
                    <a:pt x="1084" y="4391"/>
                  </a:cubicBezTo>
                  <a:cubicBezTo>
                    <a:pt x="1132" y="4367"/>
                    <a:pt x="1180" y="4343"/>
                    <a:pt x="1192" y="4308"/>
                  </a:cubicBezTo>
                  <a:cubicBezTo>
                    <a:pt x="1215" y="4272"/>
                    <a:pt x="1215" y="4224"/>
                    <a:pt x="1203" y="4177"/>
                  </a:cubicBezTo>
                  <a:cubicBezTo>
                    <a:pt x="1156" y="4046"/>
                    <a:pt x="1013" y="3891"/>
                    <a:pt x="775" y="3653"/>
                  </a:cubicBezTo>
                  <a:cubicBezTo>
                    <a:pt x="656" y="3534"/>
                    <a:pt x="441" y="3331"/>
                    <a:pt x="406" y="3236"/>
                  </a:cubicBezTo>
                  <a:cubicBezTo>
                    <a:pt x="441" y="3212"/>
                    <a:pt x="584" y="3200"/>
                    <a:pt x="668" y="3200"/>
                  </a:cubicBezTo>
                  <a:cubicBezTo>
                    <a:pt x="727" y="3200"/>
                    <a:pt x="787" y="3165"/>
                    <a:pt x="811" y="3105"/>
                  </a:cubicBezTo>
                  <a:cubicBezTo>
                    <a:pt x="846" y="3046"/>
                    <a:pt x="834" y="2974"/>
                    <a:pt x="787" y="2926"/>
                  </a:cubicBezTo>
                  <a:cubicBezTo>
                    <a:pt x="537" y="2641"/>
                    <a:pt x="406" y="2129"/>
                    <a:pt x="322" y="1736"/>
                  </a:cubicBezTo>
                  <a:close/>
                  <a:moveTo>
                    <a:pt x="10621" y="1736"/>
                  </a:moveTo>
                  <a:lnTo>
                    <a:pt x="10621" y="1736"/>
                  </a:lnTo>
                  <a:cubicBezTo>
                    <a:pt x="10550" y="2117"/>
                    <a:pt x="10419" y="2641"/>
                    <a:pt x="10169" y="2926"/>
                  </a:cubicBezTo>
                  <a:cubicBezTo>
                    <a:pt x="10121" y="2974"/>
                    <a:pt x="10109" y="3046"/>
                    <a:pt x="10133" y="3105"/>
                  </a:cubicBezTo>
                  <a:cubicBezTo>
                    <a:pt x="10169" y="3165"/>
                    <a:pt x="10228" y="3188"/>
                    <a:pt x="10288" y="3188"/>
                  </a:cubicBezTo>
                  <a:cubicBezTo>
                    <a:pt x="10383" y="3188"/>
                    <a:pt x="10502" y="3212"/>
                    <a:pt x="10550" y="3236"/>
                  </a:cubicBezTo>
                  <a:cubicBezTo>
                    <a:pt x="10526" y="3331"/>
                    <a:pt x="10324" y="3522"/>
                    <a:pt x="10205" y="3653"/>
                  </a:cubicBezTo>
                  <a:cubicBezTo>
                    <a:pt x="9966" y="3891"/>
                    <a:pt x="9824" y="4058"/>
                    <a:pt x="9776" y="4177"/>
                  </a:cubicBezTo>
                  <a:cubicBezTo>
                    <a:pt x="9764" y="4224"/>
                    <a:pt x="9764" y="4272"/>
                    <a:pt x="9788" y="4308"/>
                  </a:cubicBezTo>
                  <a:cubicBezTo>
                    <a:pt x="9824" y="4355"/>
                    <a:pt x="9847" y="4391"/>
                    <a:pt x="9895" y="4391"/>
                  </a:cubicBezTo>
                  <a:cubicBezTo>
                    <a:pt x="9978" y="4403"/>
                    <a:pt x="10086" y="4439"/>
                    <a:pt x="10133" y="4474"/>
                  </a:cubicBezTo>
                  <a:cubicBezTo>
                    <a:pt x="9978" y="4724"/>
                    <a:pt x="9800" y="4951"/>
                    <a:pt x="9597" y="5117"/>
                  </a:cubicBezTo>
                  <a:cubicBezTo>
                    <a:pt x="9257" y="5389"/>
                    <a:pt x="8835" y="5525"/>
                    <a:pt x="8336" y="5525"/>
                  </a:cubicBezTo>
                  <a:cubicBezTo>
                    <a:pt x="7962" y="5525"/>
                    <a:pt x="7544" y="5449"/>
                    <a:pt x="7085" y="5296"/>
                  </a:cubicBezTo>
                  <a:cubicBezTo>
                    <a:pt x="6930" y="5248"/>
                    <a:pt x="6633" y="5224"/>
                    <a:pt x="6204" y="5224"/>
                  </a:cubicBezTo>
                  <a:lnTo>
                    <a:pt x="6085" y="5224"/>
                  </a:lnTo>
                  <a:lnTo>
                    <a:pt x="6228" y="4867"/>
                  </a:lnTo>
                  <a:cubicBezTo>
                    <a:pt x="6228" y="4843"/>
                    <a:pt x="6228" y="4843"/>
                    <a:pt x="6252" y="4831"/>
                  </a:cubicBezTo>
                  <a:lnTo>
                    <a:pt x="6252" y="4820"/>
                  </a:lnTo>
                  <a:lnTo>
                    <a:pt x="6252" y="4808"/>
                  </a:lnTo>
                  <a:lnTo>
                    <a:pt x="6252" y="4784"/>
                  </a:lnTo>
                  <a:lnTo>
                    <a:pt x="6252" y="4772"/>
                  </a:lnTo>
                  <a:lnTo>
                    <a:pt x="6252" y="4760"/>
                  </a:lnTo>
                  <a:lnTo>
                    <a:pt x="6252" y="4736"/>
                  </a:lnTo>
                  <a:lnTo>
                    <a:pt x="6252" y="4724"/>
                  </a:lnTo>
                  <a:lnTo>
                    <a:pt x="6252" y="4712"/>
                  </a:lnTo>
                  <a:lnTo>
                    <a:pt x="6252" y="4700"/>
                  </a:lnTo>
                  <a:lnTo>
                    <a:pt x="6252" y="4677"/>
                  </a:lnTo>
                  <a:lnTo>
                    <a:pt x="6252" y="4665"/>
                  </a:lnTo>
                  <a:lnTo>
                    <a:pt x="6252" y="4653"/>
                  </a:lnTo>
                  <a:lnTo>
                    <a:pt x="6252" y="4641"/>
                  </a:lnTo>
                  <a:lnTo>
                    <a:pt x="6252" y="4617"/>
                  </a:lnTo>
                  <a:lnTo>
                    <a:pt x="6252" y="4605"/>
                  </a:lnTo>
                  <a:lnTo>
                    <a:pt x="6252" y="4593"/>
                  </a:lnTo>
                  <a:lnTo>
                    <a:pt x="6252" y="4581"/>
                  </a:lnTo>
                  <a:cubicBezTo>
                    <a:pt x="6252" y="4581"/>
                    <a:pt x="6252" y="4558"/>
                    <a:pt x="6228" y="4558"/>
                  </a:cubicBezTo>
                  <a:lnTo>
                    <a:pt x="6228" y="4546"/>
                  </a:lnTo>
                  <a:cubicBezTo>
                    <a:pt x="6228" y="4546"/>
                    <a:pt x="6228" y="4534"/>
                    <a:pt x="6216" y="4534"/>
                  </a:cubicBezTo>
                  <a:cubicBezTo>
                    <a:pt x="6216" y="4534"/>
                    <a:pt x="6216" y="4522"/>
                    <a:pt x="6204" y="4522"/>
                  </a:cubicBezTo>
                  <a:lnTo>
                    <a:pt x="6192" y="4498"/>
                  </a:lnTo>
                  <a:lnTo>
                    <a:pt x="6180" y="4486"/>
                  </a:lnTo>
                  <a:lnTo>
                    <a:pt x="6156" y="4474"/>
                  </a:lnTo>
                  <a:lnTo>
                    <a:pt x="6145" y="4462"/>
                  </a:lnTo>
                  <a:lnTo>
                    <a:pt x="6133" y="4439"/>
                  </a:lnTo>
                  <a:lnTo>
                    <a:pt x="6121" y="4427"/>
                  </a:lnTo>
                  <a:lnTo>
                    <a:pt x="6097" y="4415"/>
                  </a:lnTo>
                  <a:lnTo>
                    <a:pt x="6085" y="4415"/>
                  </a:lnTo>
                  <a:cubicBezTo>
                    <a:pt x="6478" y="3760"/>
                    <a:pt x="7109" y="2986"/>
                    <a:pt x="8097" y="2772"/>
                  </a:cubicBezTo>
                  <a:lnTo>
                    <a:pt x="9276" y="2593"/>
                  </a:lnTo>
                  <a:cubicBezTo>
                    <a:pt x="9657" y="2534"/>
                    <a:pt x="10014" y="2343"/>
                    <a:pt x="10324" y="2033"/>
                  </a:cubicBezTo>
                  <a:lnTo>
                    <a:pt x="10621" y="1736"/>
                  </a:lnTo>
                  <a:close/>
                  <a:moveTo>
                    <a:pt x="5525" y="4474"/>
                  </a:moveTo>
                  <a:lnTo>
                    <a:pt x="5918" y="4689"/>
                  </a:lnTo>
                  <a:cubicBezTo>
                    <a:pt x="5954" y="4712"/>
                    <a:pt x="5954" y="4724"/>
                    <a:pt x="5942" y="4748"/>
                  </a:cubicBezTo>
                  <a:lnTo>
                    <a:pt x="5490" y="5832"/>
                  </a:lnTo>
                  <a:lnTo>
                    <a:pt x="5049" y="4748"/>
                  </a:lnTo>
                  <a:lnTo>
                    <a:pt x="5049" y="4700"/>
                  </a:lnTo>
                  <a:lnTo>
                    <a:pt x="5061" y="4689"/>
                  </a:lnTo>
                  <a:lnTo>
                    <a:pt x="5466" y="4474"/>
                  </a:lnTo>
                  <a:close/>
                  <a:moveTo>
                    <a:pt x="1758" y="1"/>
                  </a:moveTo>
                  <a:cubicBezTo>
                    <a:pt x="1565" y="1"/>
                    <a:pt x="1375" y="19"/>
                    <a:pt x="1192" y="57"/>
                  </a:cubicBezTo>
                  <a:cubicBezTo>
                    <a:pt x="1132" y="69"/>
                    <a:pt x="1084" y="117"/>
                    <a:pt x="1073" y="176"/>
                  </a:cubicBezTo>
                  <a:cubicBezTo>
                    <a:pt x="1061" y="236"/>
                    <a:pt x="1073" y="295"/>
                    <a:pt x="1120" y="331"/>
                  </a:cubicBezTo>
                  <a:cubicBezTo>
                    <a:pt x="1382" y="605"/>
                    <a:pt x="1537" y="890"/>
                    <a:pt x="1680" y="1164"/>
                  </a:cubicBezTo>
                  <a:cubicBezTo>
                    <a:pt x="1894" y="1569"/>
                    <a:pt x="2108" y="1974"/>
                    <a:pt x="2608" y="2260"/>
                  </a:cubicBezTo>
                  <a:cubicBezTo>
                    <a:pt x="2631" y="2271"/>
                    <a:pt x="2656" y="2276"/>
                    <a:pt x="2682" y="2276"/>
                  </a:cubicBezTo>
                  <a:cubicBezTo>
                    <a:pt x="2739" y="2276"/>
                    <a:pt x="2798" y="2249"/>
                    <a:pt x="2823" y="2200"/>
                  </a:cubicBezTo>
                  <a:cubicBezTo>
                    <a:pt x="2870" y="2117"/>
                    <a:pt x="2847" y="2022"/>
                    <a:pt x="2763" y="1974"/>
                  </a:cubicBezTo>
                  <a:cubicBezTo>
                    <a:pt x="2346" y="1736"/>
                    <a:pt x="2168" y="1391"/>
                    <a:pt x="1965" y="1010"/>
                  </a:cubicBezTo>
                  <a:cubicBezTo>
                    <a:pt x="1846" y="783"/>
                    <a:pt x="1727" y="545"/>
                    <a:pt x="1549" y="319"/>
                  </a:cubicBezTo>
                  <a:cubicBezTo>
                    <a:pt x="1611" y="315"/>
                    <a:pt x="1675" y="312"/>
                    <a:pt x="1738" y="312"/>
                  </a:cubicBezTo>
                  <a:cubicBezTo>
                    <a:pt x="2531" y="312"/>
                    <a:pt x="3376" y="653"/>
                    <a:pt x="4037" y="1260"/>
                  </a:cubicBezTo>
                  <a:cubicBezTo>
                    <a:pt x="4573" y="1748"/>
                    <a:pt x="5002" y="2629"/>
                    <a:pt x="5228" y="3629"/>
                  </a:cubicBezTo>
                  <a:cubicBezTo>
                    <a:pt x="5002" y="3165"/>
                    <a:pt x="4704" y="2700"/>
                    <a:pt x="4359" y="2260"/>
                  </a:cubicBezTo>
                  <a:cubicBezTo>
                    <a:pt x="4324" y="2211"/>
                    <a:pt x="4281" y="2187"/>
                    <a:pt x="4235" y="2187"/>
                  </a:cubicBezTo>
                  <a:cubicBezTo>
                    <a:pt x="4202" y="2187"/>
                    <a:pt x="4167" y="2199"/>
                    <a:pt x="4132" y="2224"/>
                  </a:cubicBezTo>
                  <a:cubicBezTo>
                    <a:pt x="4061" y="2284"/>
                    <a:pt x="4049" y="2379"/>
                    <a:pt x="4109" y="2450"/>
                  </a:cubicBezTo>
                  <a:cubicBezTo>
                    <a:pt x="4490" y="2950"/>
                    <a:pt x="4835" y="3522"/>
                    <a:pt x="5061" y="4022"/>
                  </a:cubicBezTo>
                  <a:cubicBezTo>
                    <a:pt x="4632" y="3355"/>
                    <a:pt x="3954" y="2653"/>
                    <a:pt x="2966" y="2450"/>
                  </a:cubicBezTo>
                  <a:lnTo>
                    <a:pt x="2942" y="2450"/>
                  </a:lnTo>
                  <a:lnTo>
                    <a:pt x="1775" y="2272"/>
                  </a:lnTo>
                  <a:cubicBezTo>
                    <a:pt x="1454" y="2224"/>
                    <a:pt x="1156" y="2057"/>
                    <a:pt x="906" y="1795"/>
                  </a:cubicBezTo>
                  <a:lnTo>
                    <a:pt x="287" y="1141"/>
                  </a:lnTo>
                  <a:cubicBezTo>
                    <a:pt x="255" y="1109"/>
                    <a:pt x="213" y="1093"/>
                    <a:pt x="170" y="1093"/>
                  </a:cubicBezTo>
                  <a:cubicBezTo>
                    <a:pt x="149" y="1093"/>
                    <a:pt x="128" y="1097"/>
                    <a:pt x="108" y="1105"/>
                  </a:cubicBezTo>
                  <a:cubicBezTo>
                    <a:pt x="49" y="1141"/>
                    <a:pt x="1" y="1200"/>
                    <a:pt x="13" y="1271"/>
                  </a:cubicBezTo>
                  <a:cubicBezTo>
                    <a:pt x="13" y="1319"/>
                    <a:pt x="84" y="2272"/>
                    <a:pt x="441" y="2891"/>
                  </a:cubicBezTo>
                  <a:cubicBezTo>
                    <a:pt x="358" y="2926"/>
                    <a:pt x="251" y="2950"/>
                    <a:pt x="191" y="3034"/>
                  </a:cubicBezTo>
                  <a:cubicBezTo>
                    <a:pt x="132" y="3093"/>
                    <a:pt x="120" y="3176"/>
                    <a:pt x="132" y="3272"/>
                  </a:cubicBezTo>
                  <a:cubicBezTo>
                    <a:pt x="168" y="3415"/>
                    <a:pt x="322" y="3593"/>
                    <a:pt x="596" y="3879"/>
                  </a:cubicBezTo>
                  <a:cubicBezTo>
                    <a:pt x="668" y="3950"/>
                    <a:pt x="775" y="4058"/>
                    <a:pt x="846" y="4141"/>
                  </a:cubicBezTo>
                  <a:cubicBezTo>
                    <a:pt x="739" y="4189"/>
                    <a:pt x="620" y="4272"/>
                    <a:pt x="584" y="4367"/>
                  </a:cubicBezTo>
                  <a:cubicBezTo>
                    <a:pt x="537" y="4462"/>
                    <a:pt x="549" y="4546"/>
                    <a:pt x="596" y="4617"/>
                  </a:cubicBezTo>
                  <a:cubicBezTo>
                    <a:pt x="775" y="4939"/>
                    <a:pt x="977" y="5189"/>
                    <a:pt x="1215" y="5379"/>
                  </a:cubicBezTo>
                  <a:cubicBezTo>
                    <a:pt x="1620" y="5712"/>
                    <a:pt x="2108" y="5855"/>
                    <a:pt x="2680" y="5855"/>
                  </a:cubicBezTo>
                  <a:cubicBezTo>
                    <a:pt x="3097" y="5855"/>
                    <a:pt x="3537" y="5772"/>
                    <a:pt x="4037" y="5605"/>
                  </a:cubicBezTo>
                  <a:cubicBezTo>
                    <a:pt x="4146" y="5566"/>
                    <a:pt x="4418" y="5543"/>
                    <a:pt x="4806" y="5543"/>
                  </a:cubicBezTo>
                  <a:cubicBezTo>
                    <a:pt x="4886" y="5543"/>
                    <a:pt x="4971" y="5544"/>
                    <a:pt x="5061" y="5546"/>
                  </a:cubicBezTo>
                  <a:lnTo>
                    <a:pt x="5311" y="6141"/>
                  </a:lnTo>
                  <a:cubicBezTo>
                    <a:pt x="5347" y="6236"/>
                    <a:pt x="5430" y="6296"/>
                    <a:pt x="5537" y="6296"/>
                  </a:cubicBezTo>
                  <a:cubicBezTo>
                    <a:pt x="5621" y="6296"/>
                    <a:pt x="5716" y="6236"/>
                    <a:pt x="5764" y="6141"/>
                  </a:cubicBezTo>
                  <a:lnTo>
                    <a:pt x="6014" y="5546"/>
                  </a:lnTo>
                  <a:cubicBezTo>
                    <a:pt x="6103" y="5544"/>
                    <a:pt x="6189" y="5543"/>
                    <a:pt x="6269" y="5543"/>
                  </a:cubicBezTo>
                  <a:cubicBezTo>
                    <a:pt x="6657" y="5543"/>
                    <a:pt x="6929" y="5566"/>
                    <a:pt x="7038" y="5605"/>
                  </a:cubicBezTo>
                  <a:cubicBezTo>
                    <a:pt x="7526" y="5772"/>
                    <a:pt x="7990" y="5855"/>
                    <a:pt x="8395" y="5855"/>
                  </a:cubicBezTo>
                  <a:cubicBezTo>
                    <a:pt x="8954" y="5855"/>
                    <a:pt x="9455" y="5689"/>
                    <a:pt x="9847" y="5379"/>
                  </a:cubicBezTo>
                  <a:cubicBezTo>
                    <a:pt x="10086" y="5189"/>
                    <a:pt x="10300" y="4939"/>
                    <a:pt x="10478" y="4617"/>
                  </a:cubicBezTo>
                  <a:cubicBezTo>
                    <a:pt x="10526" y="4534"/>
                    <a:pt x="10538" y="4439"/>
                    <a:pt x="10490" y="4367"/>
                  </a:cubicBezTo>
                  <a:cubicBezTo>
                    <a:pt x="10443" y="4272"/>
                    <a:pt x="10324" y="4189"/>
                    <a:pt x="10228" y="4141"/>
                  </a:cubicBezTo>
                  <a:cubicBezTo>
                    <a:pt x="10300" y="4058"/>
                    <a:pt x="10407" y="3974"/>
                    <a:pt x="10478" y="3879"/>
                  </a:cubicBezTo>
                  <a:cubicBezTo>
                    <a:pt x="10740" y="3593"/>
                    <a:pt x="10907" y="3415"/>
                    <a:pt x="10943" y="3272"/>
                  </a:cubicBezTo>
                  <a:cubicBezTo>
                    <a:pt x="10955" y="3176"/>
                    <a:pt x="10943" y="3093"/>
                    <a:pt x="10883" y="3034"/>
                  </a:cubicBezTo>
                  <a:cubicBezTo>
                    <a:pt x="10776" y="2962"/>
                    <a:pt x="10681" y="2926"/>
                    <a:pt x="10586" y="2903"/>
                  </a:cubicBezTo>
                  <a:cubicBezTo>
                    <a:pt x="10943" y="2272"/>
                    <a:pt x="11014" y="1319"/>
                    <a:pt x="11014" y="1271"/>
                  </a:cubicBezTo>
                  <a:cubicBezTo>
                    <a:pt x="11014" y="1200"/>
                    <a:pt x="10979" y="1141"/>
                    <a:pt x="10919" y="1117"/>
                  </a:cubicBezTo>
                  <a:cubicBezTo>
                    <a:pt x="10895" y="1103"/>
                    <a:pt x="10870" y="1096"/>
                    <a:pt x="10845" y="1096"/>
                  </a:cubicBezTo>
                  <a:cubicBezTo>
                    <a:pt x="10807" y="1096"/>
                    <a:pt x="10769" y="1112"/>
                    <a:pt x="10740" y="1141"/>
                  </a:cubicBezTo>
                  <a:lnTo>
                    <a:pt x="10121" y="1795"/>
                  </a:lnTo>
                  <a:cubicBezTo>
                    <a:pt x="9871" y="2057"/>
                    <a:pt x="9574" y="2224"/>
                    <a:pt x="9252" y="2272"/>
                  </a:cubicBezTo>
                  <a:lnTo>
                    <a:pt x="8085" y="2450"/>
                  </a:lnTo>
                  <a:lnTo>
                    <a:pt x="8061" y="2450"/>
                  </a:lnTo>
                  <a:cubicBezTo>
                    <a:pt x="7038" y="2653"/>
                    <a:pt x="6359" y="3403"/>
                    <a:pt x="5918" y="4081"/>
                  </a:cubicBezTo>
                  <a:cubicBezTo>
                    <a:pt x="6145" y="3546"/>
                    <a:pt x="6502" y="2986"/>
                    <a:pt x="6918" y="2450"/>
                  </a:cubicBezTo>
                  <a:cubicBezTo>
                    <a:pt x="6978" y="2379"/>
                    <a:pt x="6966" y="2272"/>
                    <a:pt x="6895" y="2224"/>
                  </a:cubicBezTo>
                  <a:cubicBezTo>
                    <a:pt x="6859" y="2203"/>
                    <a:pt x="6821" y="2192"/>
                    <a:pt x="6785" y="2192"/>
                  </a:cubicBezTo>
                  <a:cubicBezTo>
                    <a:pt x="6738" y="2192"/>
                    <a:pt x="6696" y="2212"/>
                    <a:pt x="6668" y="2260"/>
                  </a:cubicBezTo>
                  <a:cubicBezTo>
                    <a:pt x="6323" y="2688"/>
                    <a:pt x="6026" y="3129"/>
                    <a:pt x="5799" y="3581"/>
                  </a:cubicBezTo>
                  <a:cubicBezTo>
                    <a:pt x="6026" y="2593"/>
                    <a:pt x="6454" y="1736"/>
                    <a:pt x="6978" y="1260"/>
                  </a:cubicBezTo>
                  <a:cubicBezTo>
                    <a:pt x="7639" y="653"/>
                    <a:pt x="8495" y="312"/>
                    <a:pt x="9279" y="312"/>
                  </a:cubicBezTo>
                  <a:cubicBezTo>
                    <a:pt x="9342" y="312"/>
                    <a:pt x="9405" y="315"/>
                    <a:pt x="9466" y="319"/>
                  </a:cubicBezTo>
                  <a:cubicBezTo>
                    <a:pt x="9288" y="545"/>
                    <a:pt x="9169" y="783"/>
                    <a:pt x="9050" y="1010"/>
                  </a:cubicBezTo>
                  <a:cubicBezTo>
                    <a:pt x="8835" y="1391"/>
                    <a:pt x="8657" y="1736"/>
                    <a:pt x="8240" y="1974"/>
                  </a:cubicBezTo>
                  <a:cubicBezTo>
                    <a:pt x="8169" y="2022"/>
                    <a:pt x="8145" y="2117"/>
                    <a:pt x="8181" y="2200"/>
                  </a:cubicBezTo>
                  <a:cubicBezTo>
                    <a:pt x="8213" y="2249"/>
                    <a:pt x="8275" y="2276"/>
                    <a:pt x="8333" y="2276"/>
                  </a:cubicBezTo>
                  <a:cubicBezTo>
                    <a:pt x="8359" y="2276"/>
                    <a:pt x="8385" y="2271"/>
                    <a:pt x="8407" y="2260"/>
                  </a:cubicBezTo>
                  <a:cubicBezTo>
                    <a:pt x="8895" y="1974"/>
                    <a:pt x="9121" y="1557"/>
                    <a:pt x="9335" y="1164"/>
                  </a:cubicBezTo>
                  <a:cubicBezTo>
                    <a:pt x="9478" y="890"/>
                    <a:pt x="9645" y="593"/>
                    <a:pt x="9895" y="331"/>
                  </a:cubicBezTo>
                  <a:cubicBezTo>
                    <a:pt x="9943" y="295"/>
                    <a:pt x="9955" y="236"/>
                    <a:pt x="9943" y="176"/>
                  </a:cubicBezTo>
                  <a:cubicBezTo>
                    <a:pt x="9931" y="117"/>
                    <a:pt x="9883" y="69"/>
                    <a:pt x="9824" y="57"/>
                  </a:cubicBezTo>
                  <a:cubicBezTo>
                    <a:pt x="9647" y="21"/>
                    <a:pt x="9463" y="4"/>
                    <a:pt x="9276" y="4"/>
                  </a:cubicBezTo>
                  <a:cubicBezTo>
                    <a:pt x="8910" y="4"/>
                    <a:pt x="8531" y="70"/>
                    <a:pt x="8169" y="188"/>
                  </a:cubicBezTo>
                  <a:cubicBezTo>
                    <a:pt x="7669" y="367"/>
                    <a:pt x="7169" y="652"/>
                    <a:pt x="6776" y="1021"/>
                  </a:cubicBezTo>
                  <a:cubicBezTo>
                    <a:pt x="6395" y="1367"/>
                    <a:pt x="6073" y="1867"/>
                    <a:pt x="5823" y="2474"/>
                  </a:cubicBezTo>
                  <a:cubicBezTo>
                    <a:pt x="5680" y="2795"/>
                    <a:pt x="5585" y="3117"/>
                    <a:pt x="5502" y="3462"/>
                  </a:cubicBezTo>
                  <a:cubicBezTo>
                    <a:pt x="5430" y="3117"/>
                    <a:pt x="5323" y="2795"/>
                    <a:pt x="5192" y="2474"/>
                  </a:cubicBezTo>
                  <a:cubicBezTo>
                    <a:pt x="4942" y="1867"/>
                    <a:pt x="4609" y="1367"/>
                    <a:pt x="4240" y="1021"/>
                  </a:cubicBezTo>
                  <a:cubicBezTo>
                    <a:pt x="3835" y="652"/>
                    <a:pt x="3347" y="367"/>
                    <a:pt x="2847" y="188"/>
                  </a:cubicBezTo>
                  <a:cubicBezTo>
                    <a:pt x="2483" y="64"/>
                    <a:pt x="2115" y="1"/>
                    <a:pt x="1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" name="Google Shape;11415;p61"/>
            <p:cNvSpPr/>
            <p:nvPr/>
          </p:nvSpPr>
          <p:spPr>
            <a:xfrm>
              <a:off x="7582298" y="2650998"/>
              <a:ext cx="86764" cy="50093"/>
            </a:xfrm>
            <a:custGeom>
              <a:avLst/>
              <a:gdLst/>
              <a:ahLst/>
              <a:cxnLst/>
              <a:rect l="l" t="t" r="r" b="b"/>
              <a:pathLst>
                <a:path w="2728" h="1575" extrusionOk="0">
                  <a:moveTo>
                    <a:pt x="1043" y="321"/>
                  </a:moveTo>
                  <a:cubicBezTo>
                    <a:pt x="1160" y="321"/>
                    <a:pt x="1280" y="339"/>
                    <a:pt x="1394" y="384"/>
                  </a:cubicBezTo>
                  <a:cubicBezTo>
                    <a:pt x="1763" y="539"/>
                    <a:pt x="2025" y="896"/>
                    <a:pt x="2168" y="1087"/>
                  </a:cubicBezTo>
                  <a:cubicBezTo>
                    <a:pt x="2017" y="1150"/>
                    <a:pt x="1771" y="1224"/>
                    <a:pt x="1518" y="1224"/>
                  </a:cubicBezTo>
                  <a:cubicBezTo>
                    <a:pt x="1391" y="1224"/>
                    <a:pt x="1263" y="1206"/>
                    <a:pt x="1144" y="1158"/>
                  </a:cubicBezTo>
                  <a:cubicBezTo>
                    <a:pt x="763" y="1015"/>
                    <a:pt x="524" y="658"/>
                    <a:pt x="405" y="468"/>
                  </a:cubicBezTo>
                  <a:cubicBezTo>
                    <a:pt x="552" y="403"/>
                    <a:pt x="792" y="321"/>
                    <a:pt x="1043" y="321"/>
                  </a:cubicBezTo>
                  <a:close/>
                  <a:moveTo>
                    <a:pt x="1055" y="0"/>
                  </a:moveTo>
                  <a:cubicBezTo>
                    <a:pt x="563" y="0"/>
                    <a:pt x="135" y="244"/>
                    <a:pt x="108" y="253"/>
                  </a:cubicBezTo>
                  <a:cubicBezTo>
                    <a:pt x="36" y="301"/>
                    <a:pt x="1" y="384"/>
                    <a:pt x="36" y="468"/>
                  </a:cubicBezTo>
                  <a:cubicBezTo>
                    <a:pt x="48" y="491"/>
                    <a:pt x="382" y="1206"/>
                    <a:pt x="1013" y="1480"/>
                  </a:cubicBezTo>
                  <a:cubicBezTo>
                    <a:pt x="1179" y="1539"/>
                    <a:pt x="1346" y="1563"/>
                    <a:pt x="1513" y="1563"/>
                  </a:cubicBezTo>
                  <a:cubicBezTo>
                    <a:pt x="1846" y="1563"/>
                    <a:pt x="2168" y="1456"/>
                    <a:pt x="2322" y="1384"/>
                  </a:cubicBezTo>
                  <a:lnTo>
                    <a:pt x="2406" y="1503"/>
                  </a:lnTo>
                  <a:cubicBezTo>
                    <a:pt x="2429" y="1551"/>
                    <a:pt x="2489" y="1575"/>
                    <a:pt x="2537" y="1575"/>
                  </a:cubicBezTo>
                  <a:cubicBezTo>
                    <a:pt x="2560" y="1575"/>
                    <a:pt x="2596" y="1575"/>
                    <a:pt x="2620" y="1551"/>
                  </a:cubicBezTo>
                  <a:cubicBezTo>
                    <a:pt x="2703" y="1492"/>
                    <a:pt x="2727" y="1396"/>
                    <a:pt x="2691" y="1325"/>
                  </a:cubicBezTo>
                  <a:lnTo>
                    <a:pt x="2549" y="1087"/>
                  </a:lnTo>
                  <a:cubicBezTo>
                    <a:pt x="2525" y="1015"/>
                    <a:pt x="2156" y="349"/>
                    <a:pt x="1525" y="87"/>
                  </a:cubicBezTo>
                  <a:cubicBezTo>
                    <a:pt x="1369" y="24"/>
                    <a:pt x="1208" y="0"/>
                    <a:pt x="10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" name="Google Shape;11416;p61"/>
            <p:cNvSpPr/>
            <p:nvPr/>
          </p:nvSpPr>
          <p:spPr>
            <a:xfrm>
              <a:off x="7729237" y="2650553"/>
              <a:ext cx="86732" cy="50156"/>
            </a:xfrm>
            <a:custGeom>
              <a:avLst/>
              <a:gdLst/>
              <a:ahLst/>
              <a:cxnLst/>
              <a:rect l="l" t="t" r="r" b="b"/>
              <a:pathLst>
                <a:path w="2727" h="1577" extrusionOk="0">
                  <a:moveTo>
                    <a:pt x="1672" y="335"/>
                  </a:moveTo>
                  <a:cubicBezTo>
                    <a:pt x="1924" y="335"/>
                    <a:pt x="2164" y="417"/>
                    <a:pt x="2310" y="482"/>
                  </a:cubicBezTo>
                  <a:cubicBezTo>
                    <a:pt x="2203" y="672"/>
                    <a:pt x="1953" y="1029"/>
                    <a:pt x="1584" y="1172"/>
                  </a:cubicBezTo>
                  <a:cubicBezTo>
                    <a:pt x="1461" y="1224"/>
                    <a:pt x="1330" y="1244"/>
                    <a:pt x="1201" y="1244"/>
                  </a:cubicBezTo>
                  <a:cubicBezTo>
                    <a:pt x="945" y="1244"/>
                    <a:pt x="699" y="1164"/>
                    <a:pt x="548" y="1101"/>
                  </a:cubicBezTo>
                  <a:cubicBezTo>
                    <a:pt x="691" y="898"/>
                    <a:pt x="953" y="553"/>
                    <a:pt x="1322" y="398"/>
                  </a:cubicBezTo>
                  <a:cubicBezTo>
                    <a:pt x="1435" y="353"/>
                    <a:pt x="1555" y="335"/>
                    <a:pt x="1672" y="335"/>
                  </a:cubicBezTo>
                  <a:close/>
                  <a:moveTo>
                    <a:pt x="1683" y="1"/>
                  </a:moveTo>
                  <a:cubicBezTo>
                    <a:pt x="1526" y="1"/>
                    <a:pt x="1362" y="25"/>
                    <a:pt x="1203" y="89"/>
                  </a:cubicBezTo>
                  <a:cubicBezTo>
                    <a:pt x="584" y="339"/>
                    <a:pt x="215" y="1029"/>
                    <a:pt x="179" y="1089"/>
                  </a:cubicBezTo>
                  <a:lnTo>
                    <a:pt x="48" y="1327"/>
                  </a:lnTo>
                  <a:cubicBezTo>
                    <a:pt x="0" y="1398"/>
                    <a:pt x="24" y="1506"/>
                    <a:pt x="107" y="1553"/>
                  </a:cubicBezTo>
                  <a:cubicBezTo>
                    <a:pt x="131" y="1565"/>
                    <a:pt x="167" y="1577"/>
                    <a:pt x="191" y="1577"/>
                  </a:cubicBezTo>
                  <a:cubicBezTo>
                    <a:pt x="250" y="1577"/>
                    <a:pt x="298" y="1553"/>
                    <a:pt x="322" y="1506"/>
                  </a:cubicBezTo>
                  <a:lnTo>
                    <a:pt x="405" y="1386"/>
                  </a:lnTo>
                  <a:cubicBezTo>
                    <a:pt x="584" y="1458"/>
                    <a:pt x="893" y="1565"/>
                    <a:pt x="1215" y="1565"/>
                  </a:cubicBezTo>
                  <a:cubicBezTo>
                    <a:pt x="1381" y="1565"/>
                    <a:pt x="1548" y="1529"/>
                    <a:pt x="1715" y="1470"/>
                  </a:cubicBezTo>
                  <a:cubicBezTo>
                    <a:pt x="2346" y="1220"/>
                    <a:pt x="2679" y="494"/>
                    <a:pt x="2691" y="458"/>
                  </a:cubicBezTo>
                  <a:cubicBezTo>
                    <a:pt x="2727" y="386"/>
                    <a:pt x="2691" y="303"/>
                    <a:pt x="2620" y="255"/>
                  </a:cubicBezTo>
                  <a:cubicBezTo>
                    <a:pt x="2602" y="237"/>
                    <a:pt x="2174" y="1"/>
                    <a:pt x="16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" name="Google Shape;11417;p61"/>
            <p:cNvSpPr/>
            <p:nvPr/>
          </p:nvSpPr>
          <p:spPr>
            <a:xfrm>
              <a:off x="7667885" y="2456447"/>
              <a:ext cx="62147" cy="121209"/>
            </a:xfrm>
            <a:custGeom>
              <a:avLst/>
              <a:gdLst/>
              <a:ahLst/>
              <a:cxnLst/>
              <a:rect l="l" t="t" r="r" b="b"/>
              <a:pathLst>
                <a:path w="1954" h="3811" extrusionOk="0">
                  <a:moveTo>
                    <a:pt x="977" y="0"/>
                  </a:moveTo>
                  <a:cubicBezTo>
                    <a:pt x="917" y="0"/>
                    <a:pt x="858" y="48"/>
                    <a:pt x="834" y="108"/>
                  </a:cubicBezTo>
                  <a:cubicBezTo>
                    <a:pt x="798" y="179"/>
                    <a:pt x="36" y="1941"/>
                    <a:pt x="0" y="3632"/>
                  </a:cubicBezTo>
                  <a:cubicBezTo>
                    <a:pt x="0" y="3727"/>
                    <a:pt x="72" y="3799"/>
                    <a:pt x="155" y="3799"/>
                  </a:cubicBezTo>
                  <a:cubicBezTo>
                    <a:pt x="250" y="3799"/>
                    <a:pt x="322" y="3727"/>
                    <a:pt x="322" y="3632"/>
                  </a:cubicBezTo>
                  <a:cubicBezTo>
                    <a:pt x="358" y="2453"/>
                    <a:pt x="751" y="1203"/>
                    <a:pt x="977" y="596"/>
                  </a:cubicBezTo>
                  <a:cubicBezTo>
                    <a:pt x="1203" y="1203"/>
                    <a:pt x="1620" y="2453"/>
                    <a:pt x="1632" y="3644"/>
                  </a:cubicBezTo>
                  <a:cubicBezTo>
                    <a:pt x="1632" y="3739"/>
                    <a:pt x="1703" y="3810"/>
                    <a:pt x="1798" y="3810"/>
                  </a:cubicBezTo>
                  <a:cubicBezTo>
                    <a:pt x="1882" y="3810"/>
                    <a:pt x="1953" y="3739"/>
                    <a:pt x="1953" y="3644"/>
                  </a:cubicBezTo>
                  <a:cubicBezTo>
                    <a:pt x="1929" y="1953"/>
                    <a:pt x="1155" y="179"/>
                    <a:pt x="1132" y="108"/>
                  </a:cubicBezTo>
                  <a:cubicBezTo>
                    <a:pt x="1096" y="48"/>
                    <a:pt x="103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81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7" y="22092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63178" y="45206"/>
            <a:ext cx="2616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6600"/>
                </a:solidFill>
              </a:rPr>
              <a:t>Октябрь</a:t>
            </a:r>
          </a:p>
        </p:txBody>
      </p:sp>
      <p:grpSp>
        <p:nvGrpSpPr>
          <p:cNvPr id="5" name="Группа 4"/>
          <p:cNvGrpSpPr/>
          <p:nvPr/>
        </p:nvGrpSpPr>
        <p:grpSpPr>
          <a:xfrm rot="5400000">
            <a:off x="3931728" y="186117"/>
            <a:ext cx="318105" cy="681782"/>
            <a:chOff x="2100105" y="2230734"/>
            <a:chExt cx="813917" cy="1316335"/>
          </a:xfrm>
          <a:solidFill>
            <a:srgbClr val="F8C95F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6200000">
            <a:off x="7493200" y="190469"/>
            <a:ext cx="318105" cy="681782"/>
            <a:chOff x="2100105" y="2230734"/>
            <a:chExt cx="813917" cy="1316335"/>
          </a:xfrm>
          <a:solidFill>
            <a:srgbClr val="F8C95F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1" y="1473614"/>
            <a:ext cx="5976857" cy="39830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91028" y="2090675"/>
            <a:ext cx="3802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«Фестиваль «</a:t>
            </a:r>
            <a:r>
              <a:rPr lang="ru-RU" sz="2400" dirty="0" err="1" smtClean="0">
                <a:solidFill>
                  <a:srgbClr val="FF6600"/>
                </a:solidFill>
              </a:rPr>
              <a:t>Октоберфест</a:t>
            </a:r>
            <a:r>
              <a:rPr lang="ru-RU" sz="2400" dirty="0" smtClean="0">
                <a:solidFill>
                  <a:srgbClr val="FF6600"/>
                </a:solidFill>
              </a:rPr>
              <a:t>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15" name="Google Shape;8892;p57"/>
          <p:cNvGrpSpPr/>
          <p:nvPr/>
        </p:nvGrpSpPr>
        <p:grpSpPr>
          <a:xfrm>
            <a:off x="7169436" y="2104219"/>
            <a:ext cx="497580" cy="403288"/>
            <a:chOff x="5220616" y="2791061"/>
            <a:chExt cx="373185" cy="302466"/>
          </a:xfrm>
        </p:grpSpPr>
        <p:sp>
          <p:nvSpPr>
            <p:cNvPr id="16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603071" y="2777325"/>
            <a:ext cx="396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Дегустации блюд и напитков, конкурсы поваров, мастер-классы</a:t>
            </a:r>
            <a:endParaRPr lang="ru-RU" sz="20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5652" y="3831416"/>
            <a:ext cx="270461" cy="2704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596113" y="3845748"/>
            <a:ext cx="223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Парк «Швейцария»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834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7" y="22092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687538" y="45206"/>
            <a:ext cx="2367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6600"/>
                </a:solidFill>
              </a:rPr>
              <a:t>Ноябрь</a:t>
            </a:r>
          </a:p>
        </p:txBody>
      </p:sp>
      <p:grpSp>
        <p:nvGrpSpPr>
          <p:cNvPr id="5" name="Группа 4"/>
          <p:cNvGrpSpPr/>
          <p:nvPr/>
        </p:nvGrpSpPr>
        <p:grpSpPr>
          <a:xfrm rot="5400000">
            <a:off x="3931728" y="186117"/>
            <a:ext cx="318105" cy="681782"/>
            <a:chOff x="2100105" y="2230734"/>
            <a:chExt cx="813917" cy="1316335"/>
          </a:xfrm>
          <a:solidFill>
            <a:srgbClr val="F8C95F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6200000">
            <a:off x="7493200" y="190469"/>
            <a:ext cx="318105" cy="681782"/>
            <a:chOff x="2100105" y="2230734"/>
            <a:chExt cx="813917" cy="1316335"/>
          </a:xfrm>
          <a:solidFill>
            <a:srgbClr val="F8C95F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F85A5A"/>
                </a:solidFill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28" y="1486328"/>
            <a:ext cx="5656415" cy="37685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19" y="1441450"/>
            <a:ext cx="5717405" cy="38134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31792" y="5415766"/>
            <a:ext cx="3883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«День народного единства»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16" name="Google Shape;8892;p57"/>
          <p:cNvGrpSpPr/>
          <p:nvPr/>
        </p:nvGrpSpPr>
        <p:grpSpPr>
          <a:xfrm>
            <a:off x="810200" y="5429310"/>
            <a:ext cx="497580" cy="403288"/>
            <a:chOff x="5220616" y="2791061"/>
            <a:chExt cx="373185" cy="302466"/>
          </a:xfrm>
        </p:grpSpPr>
        <p:sp>
          <p:nvSpPr>
            <p:cNvPr id="17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31792" y="5891763"/>
            <a:ext cx="396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Концерты, культурная программа</a:t>
            </a:r>
            <a:endParaRPr lang="ru-RU" sz="20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5042" y="6385565"/>
            <a:ext cx="270461" cy="2704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57393" y="6375994"/>
            <a:ext cx="223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Парки города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787457" y="576265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91071" y="5384732"/>
            <a:ext cx="4923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«Фестиваль национальных культур»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40" name="Google Shape;8892;p57"/>
          <p:cNvGrpSpPr/>
          <p:nvPr/>
        </p:nvGrpSpPr>
        <p:grpSpPr>
          <a:xfrm>
            <a:off x="6469782" y="5419783"/>
            <a:ext cx="497580" cy="403288"/>
            <a:chOff x="5220616" y="2791061"/>
            <a:chExt cx="373185" cy="302466"/>
          </a:xfrm>
        </p:grpSpPr>
        <p:sp>
          <p:nvSpPr>
            <p:cNvPr id="41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59" name="Рисунок 58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2996" y="5962890"/>
            <a:ext cx="270461" cy="270461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8405347" y="5953319"/>
            <a:ext cx="223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Парк «Швейцария»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92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7" y="22092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36600" y="45206"/>
            <a:ext cx="2669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</a:rPr>
              <a:t>Декабрь</a:t>
            </a:r>
          </a:p>
        </p:txBody>
      </p:sp>
      <p:grpSp>
        <p:nvGrpSpPr>
          <p:cNvPr id="5" name="Группа 4"/>
          <p:cNvGrpSpPr/>
          <p:nvPr/>
        </p:nvGrpSpPr>
        <p:grpSpPr>
          <a:xfrm rot="5400000">
            <a:off x="3931728" y="186117"/>
            <a:ext cx="318105" cy="681782"/>
            <a:chOff x="2100105" y="2230734"/>
            <a:chExt cx="813917" cy="1316335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7" name="Прямоугольный треугольник 6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8" name="Прямоугольный треугольник 7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 rot="16200000">
            <a:off x="7493200" y="186297"/>
            <a:ext cx="318105" cy="681782"/>
            <a:chOff x="2100105" y="2230734"/>
            <a:chExt cx="813917" cy="1316335"/>
          </a:xfrm>
          <a:solidFill>
            <a:srgbClr val="00B0F0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100105" y="2230734"/>
              <a:ext cx="813917" cy="9646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1" name="Прямоугольный треугольник 10"/>
            <p:cNvSpPr/>
            <p:nvPr/>
          </p:nvSpPr>
          <p:spPr>
            <a:xfrm rot="10800000" flipH="1">
              <a:off x="2100105" y="3195376"/>
              <a:ext cx="361741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rot="10800000">
              <a:off x="2461844" y="3195377"/>
              <a:ext cx="452177" cy="35169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B0F0"/>
                </a:solidFill>
              </a:endParaRPr>
            </a:p>
          </p:txBody>
        </p:sp>
      </p:grpSp>
      <p:pic>
        <p:nvPicPr>
          <p:cNvPr id="13" name="Picture 5" descr="C:\Users\d.koroleva\Downloads\gorkovskaya-yarmarka-800-otkroetsya-v-nizhnem-novgorode-25-dekabrya-foto-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064" y="1590584"/>
            <a:ext cx="5195453" cy="346363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25758" y="5400236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«Новогодняя горьковская ярмарка»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15" name="Google Shape;8892;p57"/>
          <p:cNvGrpSpPr/>
          <p:nvPr/>
        </p:nvGrpSpPr>
        <p:grpSpPr>
          <a:xfrm>
            <a:off x="613064" y="5413780"/>
            <a:ext cx="497580" cy="403288"/>
            <a:chOff x="5220616" y="2791061"/>
            <a:chExt cx="373185" cy="302466"/>
          </a:xfrm>
        </p:grpSpPr>
        <p:sp>
          <p:nvSpPr>
            <p:cNvPr id="16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327883" y="5861901"/>
            <a:ext cx="3969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Продажа сувениров, подарков, новогодних товаров</a:t>
            </a:r>
            <a:endParaRPr lang="ru-RU" sz="20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"/>
          <a:stretch/>
        </p:blipFill>
        <p:spPr>
          <a:xfrm>
            <a:off x="6381831" y="1590584"/>
            <a:ext cx="5479616" cy="34636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810987" y="5391769"/>
            <a:ext cx="273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</a:rPr>
              <a:t>«Горьковская елка»</a:t>
            </a:r>
            <a:endParaRPr lang="ru-RU" sz="2400" dirty="0">
              <a:solidFill>
                <a:srgbClr val="FF6600"/>
              </a:solidFill>
            </a:endParaRPr>
          </a:p>
        </p:txBody>
      </p:sp>
      <p:grpSp>
        <p:nvGrpSpPr>
          <p:cNvPr id="37" name="Google Shape;8892;p57"/>
          <p:cNvGrpSpPr/>
          <p:nvPr/>
        </p:nvGrpSpPr>
        <p:grpSpPr>
          <a:xfrm>
            <a:off x="7222390" y="5413780"/>
            <a:ext cx="497580" cy="403288"/>
            <a:chOff x="5220616" y="2791061"/>
            <a:chExt cx="373185" cy="302466"/>
          </a:xfrm>
        </p:grpSpPr>
        <p:sp>
          <p:nvSpPr>
            <p:cNvPr id="38" name="Google Shape;8893;p57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8894;p57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8895;p57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8896;p57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8897;p57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8898;p57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8899;p57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8900;p57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8901;p57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8902;p57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8903;p57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8904;p57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8905;p57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8906;p57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8907;p57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8908;p57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8909;p57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8910;p57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7136969" y="5899886"/>
            <a:ext cx="3969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Ежегодный новогодний фестиваль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275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392</Words>
  <Application>Microsoft Office PowerPoint</Application>
  <PresentationFormat>Широкоэкранный</PresentationFormat>
  <Paragraphs>126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52</cp:revision>
  <dcterms:created xsi:type="dcterms:W3CDTF">2022-05-24T10:17:25Z</dcterms:created>
  <dcterms:modified xsi:type="dcterms:W3CDTF">2022-06-21T11:31:18Z</dcterms:modified>
</cp:coreProperties>
</file>